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Nunito"/>
      <p:regular r:id="rId41"/>
      <p:bold r:id="rId42"/>
      <p:italic r:id="rId43"/>
      <p:boldItalic r:id="rId44"/>
    </p:embeddedFont>
    <p:embeddedFont>
      <p:font typeface="Montserrat"/>
      <p:regular r:id="rId45"/>
      <p:bold r:id="rId46"/>
      <p:italic r:id="rId47"/>
      <p:boldItalic r:id="rId48"/>
    </p:embeddedFont>
    <p:embeddedFont>
      <p:font typeface="Google Sans Medium"/>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GoogleSansMedium-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GoogleSansMedium-italic.fntdata"/><Relationship Id="rId50" Type="http://schemas.openxmlformats.org/officeDocument/2006/relationships/font" Target="fonts/GoogleSansMedium-bold.fntdata"/><Relationship Id="rId52" Type="http://schemas.openxmlformats.org/officeDocument/2006/relationships/font" Target="fonts/GoogleSansMedium-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bd11316f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bd11316f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9e46d92c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9e46d92c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9e46d92c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9e46d92c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9e46d92c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9e46d92c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9e46d92c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9e46d92c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9e46d92c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9e46d92c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9e46d92c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9e46d92c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9e46d92c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9e46d92c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Modelado flexible: Los datos que utilizan nuestras aplicaciones web, móviles o sociales se ven constantemente sujetas a cambios. Todos los días necesitamos incluir o eliminar algún dato ya que estos se corresponden con las necesidades o realidades en las que debemos desempeñarnos. Las Bases de Datos Documentales disminuyen la necesidad de utilizar modelos relacionales. Estas nos abren las posibilidades de incorporar de manera flexible y dinámica modelos nuevos de análisis de datos para lo que necesitemos en nuestro día a día.</a:t>
            </a:r>
            <a:endParaRPr>
              <a:solidFill>
                <a:schemeClr val="dk1"/>
              </a:solidFill>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Escritura rápida: una de sus principales ventajas respecto a las bases de datos relacionales a las que estuvimos acostumbrados por años, es que estas bases de datos documentales establecen un orden de priorización de la disponibilidad de escritura por encima de la estricta consistencia de los datos. Esto permite asegurar que las escrituras de datos siempre serán rápidas sin importar la existencia de una falla de hardware o de la red. Con otros modelos de bases de datos estos problemas, que acá son cosas de otro plano, afectarían el resultado del trabajo que realicemos implicando un retraso de la replicación de datos y alterando la coherencia.</a:t>
            </a:r>
            <a:endParaRPr>
              <a:solidFill>
                <a:schemeClr val="dk1"/>
              </a:solidFill>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en">
                <a:solidFill>
                  <a:schemeClr val="dk1"/>
                </a:solidFill>
                <a:latin typeface="Nunito"/>
                <a:ea typeface="Nunito"/>
                <a:cs typeface="Nunito"/>
                <a:sym typeface="Nunito"/>
              </a:rPr>
              <a:t>Rendimiento: la velocidad es uno de los factores más importantes a la hora de trabajar. Necesitamos consultas de alta velocidad con potentes motores de búsqueda con propiedades de indexación. Muchas de estas bases de datos documentales cuentan con esto y más, garantizando de esta forma que las consultas a realizar sean veloces, cortas de tiempo pero de gran eficiencia.</a:t>
            </a:r>
            <a:endParaRPr sz="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9e46d92c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9e46d92c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9e46d92c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9e46d92c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9e46d92c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9e46d92c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bd11316f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bd11316f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9e46d92c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9e46d92c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d273677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d273677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9e46d92c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9e46d92c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9e46d92c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9e46d92c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9e46d92c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9e46d92c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9e46d92c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9e46d92c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9e46d92c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9e46d92c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9e46d92c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9e46d92c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9e46d92c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9e46d92c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9e46d92c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9e46d92c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bd11316f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bd11316f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9e46d92c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9e46d92c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9e46d92c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9e46d92c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bd11316f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bd11316f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81c32da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81c32da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bd11316f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bd11316f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b4355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b4355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bd11316f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bd11316f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3482edf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3482edff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bd11316f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bd11316f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4a6584e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4a6584e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9e46d92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9e46d92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9e46d92c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9e46d92c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9e46d92c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9e46d92c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png"/><Relationship Id="rId4" Type="http://schemas.openxmlformats.org/officeDocument/2006/relationships/image" Target="../media/image11.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hyperlink" Target="https://learning.oreilly.com/library/view/the-data-wrangling/9781839215001/B15780_08_Final_SZ.xhtml#_idParaDest-25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hyperlink" Target="https://trends.google.com.mx/trends/explore?geo=MX&amp;q=%2Fm%2F05z_r2n,%2Fm%2F04y3k,%2Fm%2F05ynw,%2Fm%2F01kgq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16.png"/><Relationship Id="rId5"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hyperlink" Target="http://rends.google.com.mx/trends/explore?geo=MX&amp;q=%2Fm%2F05z_r2n,%2Fm%2F05ynw,%2Fm%2F01kgq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hyperlink" Target="https://colab.research.google.com/drive/1megP-uNthwszCgbRaSbbdNzO6Hu97RAN?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docs.mongodb.com/manual/reference/connection-st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app.hubspot.com/reports-dashboard/7483854/view/8333737" TargetMode="External"/><Relationship Id="rId4" Type="http://schemas.openxmlformats.org/officeDocument/2006/relationships/image" Target="../media/image23.png"/><Relationship Id="rId5"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16.png"/><Relationship Id="rId5"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4.gif"/><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 name="Shape 196"/>
        <p:cNvGrpSpPr/>
        <p:nvPr/>
      </p:nvGrpSpPr>
      <p:grpSpPr>
        <a:xfrm>
          <a:off x="0" y="0"/>
          <a:ext cx="0" cy="0"/>
          <a:chOff x="0" y="0"/>
          <a:chExt cx="0" cy="0"/>
        </a:xfrm>
      </p:grpSpPr>
      <p:sp>
        <p:nvSpPr>
          <p:cNvPr id="197" name="Google Shape;197;p42"/>
          <p:cNvSpPr txBox="1"/>
          <p:nvPr/>
        </p:nvSpPr>
        <p:spPr>
          <a:xfrm>
            <a:off x="400050" y="185050"/>
            <a:ext cx="8343900" cy="620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441848"/>
                </a:solidFill>
                <a:latin typeface="Montserrat"/>
                <a:ea typeface="Montserrat"/>
                <a:cs typeface="Montserrat"/>
                <a:sym typeface="Montserrat"/>
              </a:rPr>
              <a:t>Pregunta de entrevista: tipos de DB’s</a:t>
            </a:r>
            <a:endParaRPr sz="3000"/>
          </a:p>
        </p:txBody>
      </p:sp>
      <p:pic>
        <p:nvPicPr>
          <p:cNvPr id="198" name="Google Shape;198;p4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99" name="Google Shape;199;p42"/>
          <p:cNvPicPr preferRelativeResize="0"/>
          <p:nvPr/>
        </p:nvPicPr>
        <p:blipFill>
          <a:blip r:embed="rId4">
            <a:alphaModFix/>
          </a:blip>
          <a:stretch>
            <a:fillRect/>
          </a:stretch>
        </p:blipFill>
        <p:spPr>
          <a:xfrm>
            <a:off x="615475" y="805450"/>
            <a:ext cx="7913050" cy="392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3"/>
          <p:cNvSpPr txBox="1"/>
          <p:nvPr/>
        </p:nvSpPr>
        <p:spPr>
          <a:xfrm>
            <a:off x="4677275" y="1548450"/>
            <a:ext cx="3969300" cy="20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441848"/>
                </a:solidFill>
                <a:highlight>
                  <a:schemeClr val="lt1"/>
                </a:highlight>
                <a:latin typeface="Montserrat"/>
                <a:ea typeface="Montserrat"/>
                <a:cs typeface="Montserrat"/>
                <a:sym typeface="Montserrat"/>
              </a:rPr>
              <a:t>¿Qué son las bases de datos orientadas a documentos?</a:t>
            </a:r>
            <a:endParaRPr b="1" sz="3000">
              <a:solidFill>
                <a:srgbClr val="441848"/>
              </a:solidFill>
              <a:latin typeface="Montserrat"/>
              <a:ea typeface="Montserrat"/>
              <a:cs typeface="Montserrat"/>
              <a:sym typeface="Montserrat"/>
            </a:endParaRPr>
          </a:p>
        </p:txBody>
      </p:sp>
      <p:pic>
        <p:nvPicPr>
          <p:cNvPr id="205" name="Google Shape;205;p4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06" name="Google Shape;206;p4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07" name="Google Shape;207;p43"/>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208" name="Google Shape;208;p43"/>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4"/>
          <p:cNvSpPr txBox="1"/>
          <p:nvPr/>
        </p:nvSpPr>
        <p:spPr>
          <a:xfrm>
            <a:off x="400050" y="185050"/>
            <a:ext cx="8343900" cy="620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441848"/>
                </a:solidFill>
                <a:latin typeface="Montserrat"/>
                <a:ea typeface="Montserrat"/>
                <a:cs typeface="Montserrat"/>
                <a:sym typeface="Montserrat"/>
              </a:rPr>
              <a:t>Key-Value Databases</a:t>
            </a:r>
            <a:endParaRPr sz="3000"/>
          </a:p>
        </p:txBody>
      </p:sp>
      <p:pic>
        <p:nvPicPr>
          <p:cNvPr id="214" name="Google Shape;214;p4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15" name="Google Shape;215;p44"/>
          <p:cNvPicPr preferRelativeResize="0"/>
          <p:nvPr/>
        </p:nvPicPr>
        <p:blipFill>
          <a:blip r:embed="rId4">
            <a:alphaModFix/>
          </a:blip>
          <a:stretch>
            <a:fillRect/>
          </a:stretch>
        </p:blipFill>
        <p:spPr>
          <a:xfrm>
            <a:off x="1220075" y="1029425"/>
            <a:ext cx="6703849" cy="3515725"/>
          </a:xfrm>
          <a:prstGeom prst="rect">
            <a:avLst/>
          </a:prstGeom>
          <a:noFill/>
          <a:ln>
            <a:noFill/>
          </a:ln>
        </p:spPr>
      </p:pic>
      <p:sp>
        <p:nvSpPr>
          <p:cNvPr id="216" name="Google Shape;216;p44"/>
          <p:cNvSpPr txBox="1"/>
          <p:nvPr/>
        </p:nvSpPr>
        <p:spPr>
          <a:xfrm>
            <a:off x="1467325" y="1288400"/>
            <a:ext cx="28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Id          name     brewer    units</a:t>
            </a:r>
            <a:endParaRPr>
              <a:latin typeface="Nunito"/>
              <a:ea typeface="Nunito"/>
              <a:cs typeface="Nunito"/>
              <a:sym typeface="Nunito"/>
            </a:endParaRPr>
          </a:p>
        </p:txBody>
      </p:sp>
      <p:cxnSp>
        <p:nvCxnSpPr>
          <p:cNvPr id="217" name="Google Shape;217;p44"/>
          <p:cNvCxnSpPr/>
          <p:nvPr/>
        </p:nvCxnSpPr>
        <p:spPr>
          <a:xfrm flipH="1">
            <a:off x="1914675" y="697875"/>
            <a:ext cx="1020000" cy="644100"/>
          </a:xfrm>
          <a:prstGeom prst="straightConnector1">
            <a:avLst/>
          </a:prstGeom>
          <a:noFill/>
          <a:ln cap="flat" cmpd="sng" w="19050">
            <a:solidFill>
              <a:schemeClr val="accent5"/>
            </a:solidFill>
            <a:prstDash val="solid"/>
            <a:round/>
            <a:headEnd len="med" w="med" type="none"/>
            <a:tailEnd len="med" w="med" type="triangle"/>
          </a:ln>
        </p:spPr>
      </p:cxnSp>
      <p:cxnSp>
        <p:nvCxnSpPr>
          <p:cNvPr id="218" name="Google Shape;218;p44"/>
          <p:cNvCxnSpPr/>
          <p:nvPr/>
        </p:nvCxnSpPr>
        <p:spPr>
          <a:xfrm flipH="1">
            <a:off x="3328500" y="679975"/>
            <a:ext cx="733500" cy="1145400"/>
          </a:xfrm>
          <a:prstGeom prst="straightConnector1">
            <a:avLst/>
          </a:prstGeom>
          <a:noFill/>
          <a:ln cap="flat" cmpd="sng" w="19050">
            <a:solidFill>
              <a:schemeClr val="accent1"/>
            </a:solidFill>
            <a:prstDash val="solid"/>
            <a:round/>
            <a:headEnd len="med" w="med" type="none"/>
            <a:tailEnd len="med" w="med" type="triangle"/>
          </a:ln>
        </p:spPr>
      </p:cxnSp>
      <p:cxnSp>
        <p:nvCxnSpPr>
          <p:cNvPr id="219" name="Google Shape;219;p44"/>
          <p:cNvCxnSpPr/>
          <p:nvPr/>
        </p:nvCxnSpPr>
        <p:spPr>
          <a:xfrm>
            <a:off x="2952575" y="697875"/>
            <a:ext cx="2559000" cy="2290500"/>
          </a:xfrm>
          <a:prstGeom prst="straightConnector1">
            <a:avLst/>
          </a:prstGeom>
          <a:noFill/>
          <a:ln cap="flat" cmpd="sng" w="19050">
            <a:solidFill>
              <a:schemeClr val="accent5"/>
            </a:solidFill>
            <a:prstDash val="solid"/>
            <a:round/>
            <a:headEnd len="med" w="med" type="none"/>
            <a:tailEnd len="med" w="med" type="triangle"/>
          </a:ln>
        </p:spPr>
      </p:cxnSp>
      <p:cxnSp>
        <p:nvCxnSpPr>
          <p:cNvPr id="220" name="Google Shape;220;p44"/>
          <p:cNvCxnSpPr/>
          <p:nvPr/>
        </p:nvCxnSpPr>
        <p:spPr>
          <a:xfrm>
            <a:off x="4079900" y="662100"/>
            <a:ext cx="2093700" cy="2773500"/>
          </a:xfrm>
          <a:prstGeom prst="straightConnector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5"/>
          <p:cNvSpPr txBox="1"/>
          <p:nvPr/>
        </p:nvSpPr>
        <p:spPr>
          <a:xfrm>
            <a:off x="400050" y="185050"/>
            <a:ext cx="8343900" cy="620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441848"/>
                </a:solidFill>
                <a:latin typeface="Montserrat"/>
                <a:ea typeface="Montserrat"/>
                <a:cs typeface="Montserrat"/>
                <a:sym typeface="Montserrat"/>
              </a:rPr>
              <a:t>Bases de datos orientadas a documentos</a:t>
            </a:r>
            <a:endParaRPr sz="3000"/>
          </a:p>
        </p:txBody>
      </p:sp>
      <p:pic>
        <p:nvPicPr>
          <p:cNvPr id="226" name="Google Shape;226;p4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27" name="Google Shape;227;p45"/>
          <p:cNvPicPr preferRelativeResize="0"/>
          <p:nvPr/>
        </p:nvPicPr>
        <p:blipFill>
          <a:blip r:embed="rId4">
            <a:alphaModFix/>
          </a:blip>
          <a:stretch>
            <a:fillRect/>
          </a:stretch>
        </p:blipFill>
        <p:spPr>
          <a:xfrm>
            <a:off x="978100" y="1289501"/>
            <a:ext cx="7187801" cy="3327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1" name="Shape 231"/>
        <p:cNvGrpSpPr/>
        <p:nvPr/>
      </p:nvGrpSpPr>
      <p:grpSpPr>
        <a:xfrm>
          <a:off x="0" y="0"/>
          <a:ext cx="0" cy="0"/>
          <a:chOff x="0" y="0"/>
          <a:chExt cx="0" cy="0"/>
        </a:xfrm>
      </p:grpSpPr>
      <p:sp>
        <p:nvSpPr>
          <p:cNvPr id="232" name="Google Shape;232;p46"/>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¿Preferir SQL me hace mejor DBA?</a:t>
            </a:r>
            <a:endParaRPr sz="3000"/>
          </a:p>
        </p:txBody>
      </p:sp>
      <p:sp>
        <p:nvSpPr>
          <p:cNvPr id="233" name="Google Shape;233;p46"/>
          <p:cNvSpPr txBox="1"/>
          <p:nvPr/>
        </p:nvSpPr>
        <p:spPr>
          <a:xfrm>
            <a:off x="429300" y="829875"/>
            <a:ext cx="828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 menudo, cuando decimos bases de datos no relacionales estamos generalizando demasiado y da la sensación de que estas bases de datos son la oveja negra rebelde de la familia, a la cual le falta “ser relacional”.</a:t>
            </a:r>
            <a:endParaRPr>
              <a:latin typeface="Nunito"/>
              <a:ea typeface="Nunito"/>
              <a:cs typeface="Nunito"/>
              <a:sym typeface="Nunito"/>
            </a:endParaRPr>
          </a:p>
        </p:txBody>
      </p:sp>
      <p:pic>
        <p:nvPicPr>
          <p:cNvPr id="234" name="Google Shape;234;p46"/>
          <p:cNvPicPr preferRelativeResize="0"/>
          <p:nvPr/>
        </p:nvPicPr>
        <p:blipFill>
          <a:blip r:embed="rId3">
            <a:alphaModFix/>
          </a:blip>
          <a:stretch>
            <a:fillRect/>
          </a:stretch>
        </p:blipFill>
        <p:spPr>
          <a:xfrm>
            <a:off x="1065863" y="1813575"/>
            <a:ext cx="7012275" cy="23260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7"/>
          <p:cNvSpPr txBox="1"/>
          <p:nvPr/>
        </p:nvSpPr>
        <p:spPr>
          <a:xfrm>
            <a:off x="502963" y="1026538"/>
            <a:ext cx="813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Pero nada estaría más alejado de la realidad, las bases de datos orientadas a documentos, como otras tecnologías y paradigmas, fueron creadas para cubrir distintas necesidades y aplicaciones.</a:t>
            </a:r>
            <a:endParaRPr>
              <a:latin typeface="Nunito"/>
              <a:ea typeface="Nunito"/>
              <a:cs typeface="Nunito"/>
              <a:sym typeface="Nunito"/>
            </a:endParaRPr>
          </a:p>
        </p:txBody>
      </p:sp>
      <p:pic>
        <p:nvPicPr>
          <p:cNvPr id="240" name="Google Shape;240;p47"/>
          <p:cNvPicPr preferRelativeResize="0"/>
          <p:nvPr/>
        </p:nvPicPr>
        <p:blipFill>
          <a:blip r:embed="rId3">
            <a:alphaModFix/>
          </a:blip>
          <a:stretch>
            <a:fillRect/>
          </a:stretch>
        </p:blipFill>
        <p:spPr>
          <a:xfrm>
            <a:off x="1948050" y="1642150"/>
            <a:ext cx="5247950" cy="3372901"/>
          </a:xfrm>
          <a:prstGeom prst="rect">
            <a:avLst/>
          </a:prstGeom>
          <a:noFill/>
          <a:ln>
            <a:noFill/>
          </a:ln>
        </p:spPr>
      </p:pic>
      <p:sp>
        <p:nvSpPr>
          <p:cNvPr id="241" name="Google Shape;241;p47"/>
          <p:cNvSpPr txBox="1"/>
          <p:nvPr/>
        </p:nvSpPr>
        <p:spPr>
          <a:xfrm>
            <a:off x="502950" y="406150"/>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Mismas necesidades, distinto enfoque</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8"/>
          <p:cNvSpPr txBox="1"/>
          <p:nvPr/>
        </p:nvSpPr>
        <p:spPr>
          <a:xfrm>
            <a:off x="628350" y="855100"/>
            <a:ext cx="828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47" name="Google Shape;247;p48"/>
          <p:cNvSpPr txBox="1"/>
          <p:nvPr/>
        </p:nvSpPr>
        <p:spPr>
          <a:xfrm>
            <a:off x="858900" y="1555800"/>
            <a:ext cx="7426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Nunito"/>
                <a:ea typeface="Nunito"/>
                <a:cs typeface="Nunito"/>
                <a:sym typeface="Nunito"/>
              </a:rPr>
              <a:t>Particularmente, una base de datos orientada a documentos brinda mejoras en los siguientes aspectos:</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Modelado flexible</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Escritura rápida</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Rendimiento</a:t>
            </a:r>
            <a:endParaRPr sz="2000">
              <a:latin typeface="Nunito"/>
              <a:ea typeface="Nunito"/>
              <a:cs typeface="Nunito"/>
              <a:sym typeface="Nunito"/>
            </a:endParaRPr>
          </a:p>
        </p:txBody>
      </p:sp>
      <p:sp>
        <p:nvSpPr>
          <p:cNvPr id="248" name="Google Shape;248;p48"/>
          <p:cNvSpPr txBox="1"/>
          <p:nvPr/>
        </p:nvSpPr>
        <p:spPr>
          <a:xfrm>
            <a:off x="502950" y="634900"/>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¿Qué tienen de bueno las DODB?</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9"/>
          <p:cNvSpPr txBox="1"/>
          <p:nvPr/>
        </p:nvSpPr>
        <p:spPr>
          <a:xfrm>
            <a:off x="4677275" y="1548450"/>
            <a:ext cx="3969300" cy="20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441848"/>
                </a:solidFill>
                <a:highlight>
                  <a:schemeClr val="lt1"/>
                </a:highlight>
                <a:latin typeface="Montserrat"/>
                <a:ea typeface="Montserrat"/>
                <a:cs typeface="Montserrat"/>
                <a:sym typeface="Montserrat"/>
              </a:rPr>
              <a:t>¿Para qué aprender bases de datos orientadas a documentos?</a:t>
            </a:r>
            <a:endParaRPr b="1" sz="3000">
              <a:solidFill>
                <a:srgbClr val="441848"/>
              </a:solidFill>
              <a:latin typeface="Montserrat"/>
              <a:ea typeface="Montserrat"/>
              <a:cs typeface="Montserrat"/>
              <a:sym typeface="Montserrat"/>
            </a:endParaRPr>
          </a:p>
        </p:txBody>
      </p:sp>
      <p:pic>
        <p:nvPicPr>
          <p:cNvPr id="254" name="Google Shape;254;p4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55" name="Google Shape;255;p49"/>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56" name="Google Shape;256;p49"/>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257" name="Google Shape;257;p49"/>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50"/>
          <p:cNvPicPr preferRelativeResize="0"/>
          <p:nvPr/>
        </p:nvPicPr>
        <p:blipFill>
          <a:blip r:embed="rId3">
            <a:alphaModFix/>
          </a:blip>
          <a:stretch>
            <a:fillRect/>
          </a:stretch>
        </p:blipFill>
        <p:spPr>
          <a:xfrm>
            <a:off x="2272575" y="1156600"/>
            <a:ext cx="4439151" cy="3497149"/>
          </a:xfrm>
          <a:prstGeom prst="rect">
            <a:avLst/>
          </a:prstGeom>
          <a:noFill/>
          <a:ln>
            <a:noFill/>
          </a:ln>
        </p:spPr>
      </p:pic>
      <p:sp>
        <p:nvSpPr>
          <p:cNvPr id="263" name="Google Shape;263;p50"/>
          <p:cNvSpPr txBox="1"/>
          <p:nvPr/>
        </p:nvSpPr>
        <p:spPr>
          <a:xfrm>
            <a:off x="501050" y="286300"/>
            <a:ext cx="8177700" cy="61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Principalmente </a:t>
            </a:r>
            <a:r>
              <a:rPr lang="en">
                <a:solidFill>
                  <a:schemeClr val="dk1"/>
                </a:solidFill>
                <a:highlight>
                  <a:srgbClr val="FFFF00"/>
                </a:highlight>
                <a:latin typeface="Nunito"/>
                <a:ea typeface="Nunito"/>
                <a:cs typeface="Nunito"/>
                <a:sym typeface="Nunito"/>
              </a:rPr>
              <a:t>por su uso</a:t>
            </a:r>
            <a:r>
              <a:rPr lang="en">
                <a:latin typeface="Nunito"/>
                <a:ea typeface="Nunito"/>
                <a:cs typeface="Nunito"/>
                <a:sym typeface="Nunito"/>
              </a:rPr>
              <a:t>. Las bases de datos orientadas a documentos </a:t>
            </a:r>
            <a:r>
              <a:rPr lang="en">
                <a:highlight>
                  <a:srgbClr val="FFFF00"/>
                </a:highlight>
                <a:latin typeface="Nunito"/>
                <a:ea typeface="Nunito"/>
                <a:cs typeface="Nunito"/>
                <a:sym typeface="Nunito"/>
              </a:rPr>
              <a:t>están ganando gran popularidad</a:t>
            </a:r>
            <a:r>
              <a:rPr lang="en">
                <a:latin typeface="Nunito"/>
                <a:ea typeface="Nunito"/>
                <a:cs typeface="Nunito"/>
                <a:sym typeface="Nunito"/>
              </a:rPr>
              <a:t> y a menudo nos encontraremos consultando bases de datos de este tipo.</a:t>
            </a:r>
            <a:endParaRPr>
              <a:latin typeface="Nunito"/>
              <a:ea typeface="Nunito"/>
              <a:cs typeface="Nunito"/>
              <a:sym typeface="Nunito"/>
            </a:endParaRPr>
          </a:p>
        </p:txBody>
      </p:sp>
      <p:sp>
        <p:nvSpPr>
          <p:cNvPr id="264" name="Google Shape;264;p50"/>
          <p:cNvSpPr txBox="1"/>
          <p:nvPr/>
        </p:nvSpPr>
        <p:spPr>
          <a:xfrm>
            <a:off x="501050" y="4653750"/>
            <a:ext cx="520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4"/>
              </a:rPr>
              <a:t>Fuente: The Data Wrangling Workshop - Second Edition</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1"/>
          <p:cNvPicPr preferRelativeResize="0"/>
          <p:nvPr/>
        </p:nvPicPr>
        <p:blipFill>
          <a:blip r:embed="rId3">
            <a:alphaModFix/>
          </a:blip>
          <a:stretch>
            <a:fillRect/>
          </a:stretch>
        </p:blipFill>
        <p:spPr>
          <a:xfrm>
            <a:off x="1371563" y="248900"/>
            <a:ext cx="6400875" cy="4341850"/>
          </a:xfrm>
          <a:prstGeom prst="rect">
            <a:avLst/>
          </a:prstGeom>
          <a:noFill/>
          <a:ln>
            <a:noFill/>
          </a:ln>
        </p:spPr>
      </p:pic>
      <p:sp>
        <p:nvSpPr>
          <p:cNvPr id="270" name="Google Shape;270;p51"/>
          <p:cNvSpPr txBox="1"/>
          <p:nvPr/>
        </p:nvSpPr>
        <p:spPr>
          <a:xfrm>
            <a:off x="1371575" y="4590750"/>
            <a:ext cx="35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4"/>
              </a:rPr>
              <a:t>Fuente: Google Trends</a:t>
            </a: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4"/>
          <p:cNvSpPr txBox="1"/>
          <p:nvPr/>
        </p:nvSpPr>
        <p:spPr>
          <a:xfrm>
            <a:off x="3999200" y="1632750"/>
            <a:ext cx="4418700" cy="18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Bases de datos no relacionales (NoSQL).</a:t>
            </a:r>
            <a:endParaRPr b="1"/>
          </a:p>
        </p:txBody>
      </p:sp>
      <p:pic>
        <p:nvPicPr>
          <p:cNvPr id="136" name="Google Shape;136;p3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37" name="Google Shape;137;p3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38" name="Google Shape;138;p34"/>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52"/>
          <p:cNvPicPr preferRelativeResize="0"/>
          <p:nvPr/>
        </p:nvPicPr>
        <p:blipFill>
          <a:blip r:embed="rId3">
            <a:alphaModFix/>
          </a:blip>
          <a:stretch>
            <a:fillRect/>
          </a:stretch>
        </p:blipFill>
        <p:spPr>
          <a:xfrm>
            <a:off x="1264625" y="333825"/>
            <a:ext cx="6614750" cy="4475825"/>
          </a:xfrm>
          <a:prstGeom prst="rect">
            <a:avLst/>
          </a:prstGeom>
          <a:noFill/>
          <a:ln>
            <a:noFill/>
          </a:ln>
        </p:spPr>
      </p:pic>
      <p:sp>
        <p:nvSpPr>
          <p:cNvPr id="276" name="Google Shape;276;p52"/>
          <p:cNvSpPr txBox="1"/>
          <p:nvPr/>
        </p:nvSpPr>
        <p:spPr>
          <a:xfrm>
            <a:off x="1264625" y="4580950"/>
            <a:ext cx="50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4"/>
              </a:rPr>
              <a:t>Fuente: Google Trends</a:t>
            </a:r>
            <a:endParaRPr>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3"/>
          <p:cNvSpPr txBox="1"/>
          <p:nvPr/>
        </p:nvSpPr>
        <p:spPr>
          <a:xfrm>
            <a:off x="1620250" y="317975"/>
            <a:ext cx="6144000" cy="7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MongoDB y PyMongo</a:t>
            </a:r>
            <a:endParaRPr b="1" sz="3600">
              <a:solidFill>
                <a:srgbClr val="441848"/>
              </a:solidFill>
              <a:latin typeface="Montserrat"/>
              <a:ea typeface="Montserrat"/>
              <a:cs typeface="Montserrat"/>
              <a:sym typeface="Montserrat"/>
            </a:endParaRPr>
          </a:p>
        </p:txBody>
      </p:sp>
      <p:pic>
        <p:nvPicPr>
          <p:cNvPr id="282" name="Google Shape;282;p5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83" name="Google Shape;283;p53"/>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284" name="Google Shape;284;p53"/>
          <p:cNvSpPr txBox="1"/>
          <p:nvPr/>
        </p:nvSpPr>
        <p:spPr>
          <a:xfrm>
            <a:off x="667750" y="1858025"/>
            <a:ext cx="804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Lo que sigue, es conocer la forma en que Python y Mongo trabajan juntos a nivel de código. Para ello, trabajaremos las siguientes diapositivas y el notebook teórico en paralelo.</a:t>
            </a:r>
            <a:endParaRPr>
              <a:latin typeface="Nunito"/>
              <a:ea typeface="Nunito"/>
              <a:cs typeface="Nunito"/>
              <a:sym typeface="Nunito"/>
            </a:endParaRPr>
          </a:p>
        </p:txBody>
      </p:sp>
      <p:sp>
        <p:nvSpPr>
          <p:cNvPr id="285" name="Google Shape;285;p53"/>
          <p:cNvSpPr txBox="1"/>
          <p:nvPr/>
        </p:nvSpPr>
        <p:spPr>
          <a:xfrm>
            <a:off x="1814925" y="2473625"/>
            <a:ext cx="5529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000" u="sng">
                <a:solidFill>
                  <a:schemeClr val="hlink"/>
                </a:solidFill>
                <a:latin typeface="Nunito"/>
                <a:ea typeface="Nunito"/>
                <a:cs typeface="Nunito"/>
                <a:sym typeface="Nunito"/>
                <a:hlinkClick r:id="rId5"/>
              </a:rPr>
              <a:t>Abrir el notebook teórico de la sesión</a:t>
            </a:r>
            <a:endParaRPr sz="200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4"/>
          <p:cNvSpPr txBox="1"/>
          <p:nvPr/>
        </p:nvSpPr>
        <p:spPr>
          <a:xfrm>
            <a:off x="4677275" y="1548450"/>
            <a:ext cx="3969300" cy="20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La cadena de conexión en MongoDB</a:t>
            </a:r>
            <a:endParaRPr b="1" sz="3600">
              <a:solidFill>
                <a:srgbClr val="441848"/>
              </a:solidFill>
              <a:latin typeface="Montserrat"/>
              <a:ea typeface="Montserrat"/>
              <a:cs typeface="Montserrat"/>
              <a:sym typeface="Montserrat"/>
            </a:endParaRPr>
          </a:p>
        </p:txBody>
      </p:sp>
      <p:pic>
        <p:nvPicPr>
          <p:cNvPr id="291" name="Google Shape;291;p5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92" name="Google Shape;292;p5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93" name="Google Shape;293;p54"/>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294" name="Google Shape;294;p54"/>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5"/>
          <p:cNvSpPr txBox="1"/>
          <p:nvPr/>
        </p:nvSpPr>
        <p:spPr>
          <a:xfrm>
            <a:off x="769500" y="2728100"/>
            <a:ext cx="760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mongodb://[username:</a:t>
            </a:r>
            <a:r>
              <a:rPr lang="en"/>
              <a:t>password</a:t>
            </a:r>
            <a:r>
              <a:rPr lang="en"/>
              <a:t>@]host1[:port1][,...hostN[:portN]][/[defaultauthdb][?options]]</a:t>
            </a:r>
            <a:endParaRPr/>
          </a:p>
        </p:txBody>
      </p:sp>
      <p:sp>
        <p:nvSpPr>
          <p:cNvPr id="300" name="Google Shape;300;p55"/>
          <p:cNvSpPr txBox="1"/>
          <p:nvPr/>
        </p:nvSpPr>
        <p:spPr>
          <a:xfrm>
            <a:off x="447350" y="447350"/>
            <a:ext cx="817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Según la </a:t>
            </a:r>
            <a:r>
              <a:rPr lang="en" u="sng">
                <a:solidFill>
                  <a:schemeClr val="hlink"/>
                </a:solidFill>
                <a:latin typeface="Nunito"/>
                <a:ea typeface="Nunito"/>
                <a:cs typeface="Nunito"/>
                <a:sym typeface="Nunito"/>
                <a:hlinkClick r:id="rId3"/>
              </a:rPr>
              <a:t>documentación oficial de MongDB</a:t>
            </a:r>
            <a:r>
              <a:rPr lang="en">
                <a:latin typeface="Nunito"/>
                <a:ea typeface="Nunito"/>
                <a:cs typeface="Nunito"/>
                <a:sym typeface="Nunito"/>
              </a:rPr>
              <a:t> la cadena de conexión estándar se conforma de la siguiente manera:</a:t>
            </a:r>
            <a:endParaRPr>
              <a:latin typeface="Nunito"/>
              <a:ea typeface="Nunito"/>
              <a:cs typeface="Nunito"/>
              <a:sym typeface="Nunito"/>
            </a:endParaRPr>
          </a:p>
        </p:txBody>
      </p:sp>
      <p:cxnSp>
        <p:nvCxnSpPr>
          <p:cNvPr id="301" name="Google Shape;301;p55"/>
          <p:cNvCxnSpPr/>
          <p:nvPr/>
        </p:nvCxnSpPr>
        <p:spPr>
          <a:xfrm>
            <a:off x="1807325" y="1932575"/>
            <a:ext cx="304200" cy="912600"/>
          </a:xfrm>
          <a:prstGeom prst="straightConnector1">
            <a:avLst/>
          </a:prstGeom>
          <a:noFill/>
          <a:ln cap="flat" cmpd="sng" w="9525">
            <a:solidFill>
              <a:schemeClr val="dk2"/>
            </a:solidFill>
            <a:prstDash val="solid"/>
            <a:round/>
            <a:headEnd len="med" w="med" type="none"/>
            <a:tailEnd len="med" w="med" type="triangle"/>
          </a:ln>
        </p:spPr>
      </p:cxnSp>
      <p:sp>
        <p:nvSpPr>
          <p:cNvPr id="302" name="Google Shape;302;p55"/>
          <p:cNvSpPr txBox="1"/>
          <p:nvPr/>
        </p:nvSpPr>
        <p:spPr>
          <a:xfrm>
            <a:off x="465275" y="1082113"/>
            <a:ext cx="298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Es el nombre del usuario que creaste para conectarte a tu base de datos</a:t>
            </a:r>
            <a:endParaRPr>
              <a:latin typeface="Nunito"/>
              <a:ea typeface="Nunito"/>
              <a:cs typeface="Nunito"/>
              <a:sym typeface="Nunito"/>
            </a:endParaRPr>
          </a:p>
        </p:txBody>
      </p:sp>
      <p:cxnSp>
        <p:nvCxnSpPr>
          <p:cNvPr id="303" name="Google Shape;303;p55"/>
          <p:cNvCxnSpPr/>
          <p:nvPr/>
        </p:nvCxnSpPr>
        <p:spPr>
          <a:xfrm flipH="1" rot="10800000">
            <a:off x="2988350" y="1825200"/>
            <a:ext cx="984300" cy="1020000"/>
          </a:xfrm>
          <a:prstGeom prst="straightConnector1">
            <a:avLst/>
          </a:prstGeom>
          <a:noFill/>
          <a:ln cap="flat" cmpd="sng" w="9525">
            <a:solidFill>
              <a:schemeClr val="dk2"/>
            </a:solidFill>
            <a:prstDash val="solid"/>
            <a:round/>
            <a:headEnd len="med" w="med" type="none"/>
            <a:tailEnd len="med" w="med" type="triangle"/>
          </a:ln>
        </p:spPr>
      </p:cxnSp>
      <p:sp>
        <p:nvSpPr>
          <p:cNvPr id="304" name="Google Shape;304;p55"/>
          <p:cNvSpPr txBox="1"/>
          <p:nvPr/>
        </p:nvSpPr>
        <p:spPr>
          <a:xfrm>
            <a:off x="3578875" y="1216825"/>
            <a:ext cx="277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La contraseña establecida para el usuario en cuestión</a:t>
            </a:r>
            <a:endParaRPr>
              <a:latin typeface="Nunito"/>
              <a:ea typeface="Nunito"/>
              <a:cs typeface="Nunito"/>
              <a:sym typeface="Nunito"/>
            </a:endParaRPr>
          </a:p>
        </p:txBody>
      </p:sp>
      <p:cxnSp>
        <p:nvCxnSpPr>
          <p:cNvPr id="305" name="Google Shape;305;p55"/>
          <p:cNvCxnSpPr/>
          <p:nvPr/>
        </p:nvCxnSpPr>
        <p:spPr>
          <a:xfrm flipH="1" rot="10800000">
            <a:off x="1037875" y="3095700"/>
            <a:ext cx="161100" cy="715800"/>
          </a:xfrm>
          <a:prstGeom prst="straightConnector1">
            <a:avLst/>
          </a:prstGeom>
          <a:noFill/>
          <a:ln cap="flat" cmpd="sng" w="9525">
            <a:solidFill>
              <a:schemeClr val="dk2"/>
            </a:solidFill>
            <a:prstDash val="solid"/>
            <a:round/>
            <a:headEnd len="med" w="med" type="none"/>
            <a:tailEnd len="med" w="med" type="triangle"/>
          </a:ln>
        </p:spPr>
      </p:cxnSp>
      <p:sp>
        <p:nvSpPr>
          <p:cNvPr id="306" name="Google Shape;306;p55"/>
          <p:cNvSpPr txBox="1"/>
          <p:nvPr/>
        </p:nvSpPr>
        <p:spPr>
          <a:xfrm>
            <a:off x="518925" y="3936750"/>
            <a:ext cx="110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Prefijo obligatorio</a:t>
            </a:r>
            <a:endParaRPr>
              <a:latin typeface="Nunito"/>
              <a:ea typeface="Nunito"/>
              <a:cs typeface="Nunito"/>
              <a:sym typeface="Nunito"/>
            </a:endParaRPr>
          </a:p>
        </p:txBody>
      </p:sp>
      <p:cxnSp>
        <p:nvCxnSpPr>
          <p:cNvPr id="307" name="Google Shape;307;p55"/>
          <p:cNvCxnSpPr/>
          <p:nvPr/>
        </p:nvCxnSpPr>
        <p:spPr>
          <a:xfrm flipH="1" rot="10800000">
            <a:off x="3686225" y="3041800"/>
            <a:ext cx="143100" cy="751800"/>
          </a:xfrm>
          <a:prstGeom prst="straightConnector1">
            <a:avLst/>
          </a:prstGeom>
          <a:noFill/>
          <a:ln cap="flat" cmpd="sng" w="9525">
            <a:solidFill>
              <a:schemeClr val="dk2"/>
            </a:solidFill>
            <a:prstDash val="solid"/>
            <a:round/>
            <a:headEnd len="med" w="med" type="none"/>
            <a:tailEnd len="med" w="med" type="triangle"/>
          </a:ln>
        </p:spPr>
      </p:cxnSp>
      <p:sp>
        <p:nvSpPr>
          <p:cNvPr id="308" name="Google Shape;308;p55"/>
          <p:cNvSpPr txBox="1"/>
          <p:nvPr/>
        </p:nvSpPr>
        <p:spPr>
          <a:xfrm>
            <a:off x="2541000" y="3666000"/>
            <a:ext cx="2183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Es el host donde se encuentra tu base de datos, regularmente inicia con cluster si es remoto. Si es local, será localhost (127.0.0.1))</a:t>
            </a:r>
            <a:endParaRPr>
              <a:latin typeface="Nunito"/>
              <a:ea typeface="Nunito"/>
              <a:cs typeface="Nunito"/>
              <a:sym typeface="Nunito"/>
            </a:endParaRPr>
          </a:p>
        </p:txBody>
      </p:sp>
      <p:cxnSp>
        <p:nvCxnSpPr>
          <p:cNvPr id="309" name="Google Shape;309;p55"/>
          <p:cNvCxnSpPr>
            <a:endCxn id="299" idx="2"/>
          </p:cNvCxnSpPr>
          <p:nvPr/>
        </p:nvCxnSpPr>
        <p:spPr>
          <a:xfrm rot="10800000">
            <a:off x="4572000" y="3128300"/>
            <a:ext cx="849900" cy="862200"/>
          </a:xfrm>
          <a:prstGeom prst="straightConnector1">
            <a:avLst/>
          </a:prstGeom>
          <a:noFill/>
          <a:ln cap="flat" cmpd="sng" w="9525">
            <a:solidFill>
              <a:schemeClr val="dk2"/>
            </a:solidFill>
            <a:prstDash val="solid"/>
            <a:round/>
            <a:headEnd len="med" w="med" type="none"/>
            <a:tailEnd len="med" w="med" type="triangle"/>
          </a:ln>
        </p:spPr>
      </p:cxnSp>
      <p:sp>
        <p:nvSpPr>
          <p:cNvPr id="310" name="Google Shape;310;p55"/>
          <p:cNvSpPr txBox="1"/>
          <p:nvPr/>
        </p:nvSpPr>
        <p:spPr>
          <a:xfrm>
            <a:off x="4634625" y="3990425"/>
            <a:ext cx="250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El puerto o conjunto de puertos desde los cuales puede atender peticiones nuestro host. Por defecto es el </a:t>
            </a:r>
            <a:r>
              <a:rPr lang="en" sz="1050">
                <a:solidFill>
                  <a:schemeClr val="dk1"/>
                </a:solidFill>
                <a:highlight>
                  <a:srgbClr val="FFFFFF"/>
                </a:highlight>
                <a:latin typeface="Courier New"/>
                <a:ea typeface="Courier New"/>
                <a:cs typeface="Courier New"/>
                <a:sym typeface="Courier New"/>
              </a:rPr>
              <a:t>27017</a:t>
            </a:r>
            <a:endParaRPr>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6"/>
          <p:cNvSpPr txBox="1"/>
          <p:nvPr/>
        </p:nvSpPr>
        <p:spPr>
          <a:xfrm>
            <a:off x="4695175" y="1932300"/>
            <a:ext cx="3969300" cy="12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CR</a:t>
            </a:r>
            <a:r>
              <a:rPr b="1" lang="en" sz="3600">
                <a:solidFill>
                  <a:schemeClr val="lt2"/>
                </a:solidFill>
                <a:latin typeface="Montserrat"/>
                <a:ea typeface="Montserrat"/>
                <a:cs typeface="Montserrat"/>
                <a:sym typeface="Montserrat"/>
              </a:rPr>
              <a:t>UD</a:t>
            </a:r>
            <a:r>
              <a:rPr b="1" lang="en" sz="3600">
                <a:solidFill>
                  <a:srgbClr val="441848"/>
                </a:solidFill>
                <a:latin typeface="Montserrat"/>
                <a:ea typeface="Montserrat"/>
                <a:cs typeface="Montserrat"/>
                <a:sym typeface="Montserrat"/>
              </a:rPr>
              <a:t> (CreateRead)</a:t>
            </a:r>
            <a:endParaRPr b="1" sz="3600">
              <a:solidFill>
                <a:srgbClr val="441848"/>
              </a:solidFill>
              <a:latin typeface="Montserrat"/>
              <a:ea typeface="Montserrat"/>
              <a:cs typeface="Montserrat"/>
              <a:sym typeface="Montserrat"/>
            </a:endParaRPr>
          </a:p>
        </p:txBody>
      </p:sp>
      <p:pic>
        <p:nvPicPr>
          <p:cNvPr id="316" name="Google Shape;316;p5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17" name="Google Shape;317;p5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18" name="Google Shape;318;p56"/>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319" name="Google Shape;319;p56"/>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7"/>
          <p:cNvPicPr preferRelativeResize="0"/>
          <p:nvPr/>
        </p:nvPicPr>
        <p:blipFill>
          <a:blip r:embed="rId3">
            <a:alphaModFix/>
          </a:blip>
          <a:stretch>
            <a:fillRect/>
          </a:stretch>
        </p:blipFill>
        <p:spPr>
          <a:xfrm>
            <a:off x="1174575" y="866876"/>
            <a:ext cx="6794850" cy="3948651"/>
          </a:xfrm>
          <a:prstGeom prst="rect">
            <a:avLst/>
          </a:prstGeom>
          <a:noFill/>
          <a:ln>
            <a:noFill/>
          </a:ln>
        </p:spPr>
      </p:pic>
      <p:sp>
        <p:nvSpPr>
          <p:cNvPr id="325" name="Google Shape;325;p57"/>
          <p:cNvSpPr txBox="1"/>
          <p:nvPr/>
        </p:nvSpPr>
        <p:spPr>
          <a:xfrm>
            <a:off x="502950" y="246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Create</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8"/>
          <p:cNvPicPr preferRelativeResize="0"/>
          <p:nvPr/>
        </p:nvPicPr>
        <p:blipFill rotWithShape="1">
          <a:blip r:embed="rId3">
            <a:alphaModFix/>
          </a:blip>
          <a:srcRect b="5134" l="1316" r="9763" t="4937"/>
          <a:stretch/>
        </p:blipFill>
        <p:spPr>
          <a:xfrm>
            <a:off x="1869963" y="862850"/>
            <a:ext cx="5404075" cy="3417800"/>
          </a:xfrm>
          <a:prstGeom prst="rect">
            <a:avLst/>
          </a:prstGeom>
          <a:noFill/>
          <a:ln>
            <a:noFill/>
          </a:ln>
        </p:spPr>
      </p:pic>
      <p:sp>
        <p:nvSpPr>
          <p:cNvPr id="331" name="Google Shape;331;p58"/>
          <p:cNvSpPr txBox="1"/>
          <p:nvPr/>
        </p:nvSpPr>
        <p:spPr>
          <a:xfrm>
            <a:off x="502950" y="246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Read</a:t>
            </a:r>
            <a:endParaRPr sz="3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59"/>
          <p:cNvSpPr txBox="1"/>
          <p:nvPr/>
        </p:nvSpPr>
        <p:spPr>
          <a:xfrm>
            <a:off x="4695150" y="2220900"/>
            <a:ext cx="3969300" cy="77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Aggregations</a:t>
            </a:r>
            <a:endParaRPr b="1" sz="3600">
              <a:solidFill>
                <a:srgbClr val="441848"/>
              </a:solidFill>
              <a:latin typeface="Montserrat"/>
              <a:ea typeface="Montserrat"/>
              <a:cs typeface="Montserrat"/>
              <a:sym typeface="Montserrat"/>
            </a:endParaRPr>
          </a:p>
        </p:txBody>
      </p:sp>
      <p:pic>
        <p:nvPicPr>
          <p:cNvPr id="337" name="Google Shape;337;p5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38" name="Google Shape;338;p59"/>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39" name="Google Shape;339;p59"/>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340" name="Google Shape;340;p59"/>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60"/>
          <p:cNvPicPr preferRelativeResize="0"/>
          <p:nvPr/>
        </p:nvPicPr>
        <p:blipFill>
          <a:blip r:embed="rId3">
            <a:alphaModFix/>
          </a:blip>
          <a:stretch>
            <a:fillRect/>
          </a:stretch>
        </p:blipFill>
        <p:spPr>
          <a:xfrm>
            <a:off x="2038513" y="152400"/>
            <a:ext cx="5066976" cy="4838700"/>
          </a:xfrm>
          <a:prstGeom prst="rect">
            <a:avLst/>
          </a:prstGeom>
          <a:noFill/>
          <a:ln>
            <a:noFill/>
          </a:ln>
        </p:spPr>
      </p:pic>
      <p:cxnSp>
        <p:nvCxnSpPr>
          <p:cNvPr id="346" name="Google Shape;346;p60"/>
          <p:cNvCxnSpPr/>
          <p:nvPr/>
        </p:nvCxnSpPr>
        <p:spPr>
          <a:xfrm flipH="1" rot="10800000">
            <a:off x="1257525" y="988025"/>
            <a:ext cx="718500" cy="1545000"/>
          </a:xfrm>
          <a:prstGeom prst="straightConnector1">
            <a:avLst/>
          </a:prstGeom>
          <a:noFill/>
          <a:ln cap="flat" cmpd="sng" w="9525">
            <a:solidFill>
              <a:schemeClr val="dk2"/>
            </a:solidFill>
            <a:prstDash val="solid"/>
            <a:round/>
            <a:headEnd len="med" w="med" type="none"/>
            <a:tailEnd len="med" w="med" type="triangle"/>
          </a:ln>
        </p:spPr>
      </p:cxnSp>
      <p:cxnSp>
        <p:nvCxnSpPr>
          <p:cNvPr id="347" name="Google Shape;347;p60"/>
          <p:cNvCxnSpPr>
            <a:endCxn id="345" idx="1"/>
          </p:cNvCxnSpPr>
          <p:nvPr/>
        </p:nvCxnSpPr>
        <p:spPr>
          <a:xfrm>
            <a:off x="1257613" y="2569050"/>
            <a:ext cx="780900" cy="2700"/>
          </a:xfrm>
          <a:prstGeom prst="straightConnector1">
            <a:avLst/>
          </a:prstGeom>
          <a:noFill/>
          <a:ln cap="flat" cmpd="sng" w="9525">
            <a:solidFill>
              <a:schemeClr val="dk2"/>
            </a:solidFill>
            <a:prstDash val="solid"/>
            <a:round/>
            <a:headEnd len="med" w="med" type="none"/>
            <a:tailEnd len="med" w="med" type="triangle"/>
          </a:ln>
        </p:spPr>
      </p:cxnSp>
      <p:cxnSp>
        <p:nvCxnSpPr>
          <p:cNvPr id="348" name="Google Shape;348;p60"/>
          <p:cNvCxnSpPr/>
          <p:nvPr/>
        </p:nvCxnSpPr>
        <p:spPr>
          <a:xfrm>
            <a:off x="1257525" y="2622825"/>
            <a:ext cx="754500" cy="1616700"/>
          </a:xfrm>
          <a:prstGeom prst="straightConnector1">
            <a:avLst/>
          </a:prstGeom>
          <a:noFill/>
          <a:ln cap="flat" cmpd="sng" w="9525">
            <a:solidFill>
              <a:schemeClr val="dk2"/>
            </a:solidFill>
            <a:prstDash val="solid"/>
            <a:round/>
            <a:headEnd len="med" w="med" type="none"/>
            <a:tailEnd len="med" w="med" type="triangle"/>
          </a:ln>
        </p:spPr>
      </p:cxnSp>
      <p:sp>
        <p:nvSpPr>
          <p:cNvPr id="349" name="Google Shape;349;p60"/>
          <p:cNvSpPr txBox="1"/>
          <p:nvPr/>
        </p:nvSpPr>
        <p:spPr>
          <a:xfrm>
            <a:off x="440525" y="2371650"/>
            <a:ext cx="7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Stages</a:t>
            </a:r>
            <a:endParaRPr>
              <a:latin typeface="Nunito"/>
              <a:ea typeface="Nunito"/>
              <a:cs typeface="Nunito"/>
              <a:sym typeface="Nunito"/>
            </a:endParaRPr>
          </a:p>
        </p:txBody>
      </p:sp>
      <p:cxnSp>
        <p:nvCxnSpPr>
          <p:cNvPr id="350" name="Google Shape;350;p60"/>
          <p:cNvCxnSpPr/>
          <p:nvPr/>
        </p:nvCxnSpPr>
        <p:spPr>
          <a:xfrm flipH="1" rot="10800000">
            <a:off x="1275500" y="269425"/>
            <a:ext cx="1131900" cy="18000"/>
          </a:xfrm>
          <a:prstGeom prst="straightConnector1">
            <a:avLst/>
          </a:prstGeom>
          <a:noFill/>
          <a:ln cap="flat" cmpd="sng" w="9525">
            <a:solidFill>
              <a:schemeClr val="dk2"/>
            </a:solidFill>
            <a:prstDash val="solid"/>
            <a:round/>
            <a:headEnd len="med" w="med" type="none"/>
            <a:tailEnd len="med" w="med" type="triangle"/>
          </a:ln>
        </p:spPr>
      </p:cxnSp>
      <p:sp>
        <p:nvSpPr>
          <p:cNvPr id="351" name="Google Shape;351;p60"/>
          <p:cNvSpPr txBox="1"/>
          <p:nvPr/>
        </p:nvSpPr>
        <p:spPr>
          <a:xfrm>
            <a:off x="260825" y="78325"/>
            <a:ext cx="11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Operación</a:t>
            </a:r>
            <a:endParaRPr>
              <a:latin typeface="Nunito"/>
              <a:ea typeface="Nunito"/>
              <a:cs typeface="Nunito"/>
              <a:sym typeface="Nunito"/>
            </a:endParaRPr>
          </a:p>
        </p:txBody>
      </p:sp>
      <p:cxnSp>
        <p:nvCxnSpPr>
          <p:cNvPr id="352" name="Google Shape;352;p60"/>
          <p:cNvCxnSpPr/>
          <p:nvPr/>
        </p:nvCxnSpPr>
        <p:spPr>
          <a:xfrm rot="10800000">
            <a:off x="6718675" y="1185675"/>
            <a:ext cx="1113900" cy="1365300"/>
          </a:xfrm>
          <a:prstGeom prst="straightConnector1">
            <a:avLst/>
          </a:prstGeom>
          <a:noFill/>
          <a:ln cap="flat" cmpd="sng" w="9525">
            <a:solidFill>
              <a:schemeClr val="dk2"/>
            </a:solidFill>
            <a:prstDash val="solid"/>
            <a:round/>
            <a:headEnd len="med" w="med" type="none"/>
            <a:tailEnd len="med" w="med" type="triangle"/>
          </a:ln>
        </p:spPr>
      </p:cxnSp>
      <p:cxnSp>
        <p:nvCxnSpPr>
          <p:cNvPr id="353" name="Google Shape;353;p60"/>
          <p:cNvCxnSpPr>
            <a:endCxn id="345" idx="3"/>
          </p:cNvCxnSpPr>
          <p:nvPr/>
        </p:nvCxnSpPr>
        <p:spPr>
          <a:xfrm flipH="1">
            <a:off x="7105489" y="2569050"/>
            <a:ext cx="727200" cy="2700"/>
          </a:xfrm>
          <a:prstGeom prst="straightConnector1">
            <a:avLst/>
          </a:prstGeom>
          <a:noFill/>
          <a:ln cap="flat" cmpd="sng" w="9525">
            <a:solidFill>
              <a:schemeClr val="dk2"/>
            </a:solidFill>
            <a:prstDash val="solid"/>
            <a:round/>
            <a:headEnd len="med" w="med" type="none"/>
            <a:tailEnd len="med" w="med" type="triangle"/>
          </a:ln>
        </p:spPr>
      </p:cxnSp>
      <p:cxnSp>
        <p:nvCxnSpPr>
          <p:cNvPr id="354" name="Google Shape;354;p60"/>
          <p:cNvCxnSpPr/>
          <p:nvPr/>
        </p:nvCxnSpPr>
        <p:spPr>
          <a:xfrm flipH="1">
            <a:off x="7024050" y="2568950"/>
            <a:ext cx="826500" cy="1581000"/>
          </a:xfrm>
          <a:prstGeom prst="straightConnector1">
            <a:avLst/>
          </a:prstGeom>
          <a:noFill/>
          <a:ln cap="flat" cmpd="sng" w="9525">
            <a:solidFill>
              <a:schemeClr val="dk2"/>
            </a:solidFill>
            <a:prstDash val="solid"/>
            <a:round/>
            <a:headEnd len="med" w="med" type="none"/>
            <a:tailEnd len="med" w="med" type="triangle"/>
          </a:ln>
        </p:spPr>
      </p:cxnSp>
      <p:sp>
        <p:nvSpPr>
          <p:cNvPr id="355" name="Google Shape;355;p60"/>
          <p:cNvSpPr txBox="1"/>
          <p:nvPr/>
        </p:nvSpPr>
        <p:spPr>
          <a:xfrm>
            <a:off x="7832575" y="2370200"/>
            <a:ext cx="11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Resultados</a:t>
            </a: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1"/>
          <p:cNvSpPr txBox="1"/>
          <p:nvPr/>
        </p:nvSpPr>
        <p:spPr>
          <a:xfrm>
            <a:off x="4677275" y="1896600"/>
            <a:ext cx="3969300" cy="13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lt2"/>
                </a:solidFill>
                <a:latin typeface="Montserrat"/>
                <a:ea typeface="Montserrat"/>
                <a:cs typeface="Montserrat"/>
                <a:sym typeface="Montserrat"/>
              </a:rPr>
              <a:t>CR</a:t>
            </a:r>
            <a:r>
              <a:rPr b="1" lang="en" sz="3600">
                <a:solidFill>
                  <a:srgbClr val="441848"/>
                </a:solidFill>
                <a:latin typeface="Montserrat"/>
                <a:ea typeface="Montserrat"/>
                <a:cs typeface="Montserrat"/>
                <a:sym typeface="Montserrat"/>
              </a:rPr>
              <a:t>UD (UpdateDelete)</a:t>
            </a:r>
            <a:endParaRPr b="1" sz="3600">
              <a:solidFill>
                <a:srgbClr val="441848"/>
              </a:solidFill>
              <a:latin typeface="Montserrat"/>
              <a:ea typeface="Montserrat"/>
              <a:cs typeface="Montserrat"/>
              <a:sym typeface="Montserrat"/>
            </a:endParaRPr>
          </a:p>
        </p:txBody>
      </p:sp>
      <p:pic>
        <p:nvPicPr>
          <p:cNvPr id="361" name="Google Shape;361;p6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62" name="Google Shape;362;p6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63" name="Google Shape;363;p61"/>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364" name="Google Shape;364;p61"/>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5"/>
          <p:cNvSpPr txBox="1"/>
          <p:nvPr/>
        </p:nvSpPr>
        <p:spPr>
          <a:xfrm>
            <a:off x="1500000" y="2136900"/>
            <a:ext cx="61440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44" name="Google Shape;144;p3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45" name="Google Shape;145;p3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2"/>
          <p:cNvSpPr txBox="1"/>
          <p:nvPr/>
        </p:nvSpPr>
        <p:spPr>
          <a:xfrm>
            <a:off x="502950" y="246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Update</a:t>
            </a:r>
            <a:endParaRPr sz="3000"/>
          </a:p>
        </p:txBody>
      </p:sp>
      <p:sp>
        <p:nvSpPr>
          <p:cNvPr id="370" name="Google Shape;370;p62"/>
          <p:cNvSpPr txBox="1"/>
          <p:nvPr/>
        </p:nvSpPr>
        <p:spPr>
          <a:xfrm>
            <a:off x="692400" y="1013875"/>
            <a:ext cx="7797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Mongo cuenta con dos métodos para actualizar documentos: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b="1" lang="en">
                <a:latin typeface="Nunito"/>
                <a:ea typeface="Nunito"/>
                <a:cs typeface="Nunito"/>
                <a:sym typeface="Nunito"/>
              </a:rPr>
              <a:t>db.collection.update({update filter}, {update action})</a:t>
            </a:r>
            <a:r>
              <a:rPr lang="en">
                <a:latin typeface="Nunito"/>
                <a:ea typeface="Nunito"/>
                <a:cs typeface="Nunito"/>
                <a:sym typeface="Nunito"/>
              </a:rPr>
              <a:t>: Actualizar </a:t>
            </a:r>
            <a:r>
              <a:rPr lang="en">
                <a:highlight>
                  <a:srgbClr val="D9D2E9"/>
                </a:highlight>
                <a:latin typeface="Nunito"/>
                <a:ea typeface="Nunito"/>
                <a:cs typeface="Nunito"/>
                <a:sym typeface="Nunito"/>
              </a:rPr>
              <a:t>el primer documento</a:t>
            </a:r>
            <a:r>
              <a:rPr lang="en">
                <a:latin typeface="Nunito"/>
                <a:ea typeface="Nunito"/>
                <a:cs typeface="Nunito"/>
                <a:sym typeface="Nunito"/>
              </a:rPr>
              <a:t> que encuentre en la colección que coincida con el criterio de búsqueda</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b="1" lang="en">
                <a:latin typeface="Nunito"/>
                <a:ea typeface="Nunito"/>
                <a:cs typeface="Nunito"/>
                <a:sym typeface="Nunito"/>
              </a:rPr>
              <a:t>db.collection.updateMany(</a:t>
            </a:r>
            <a:r>
              <a:rPr b="1" lang="en">
                <a:solidFill>
                  <a:schemeClr val="dk1"/>
                </a:solidFill>
                <a:latin typeface="Nunito"/>
                <a:ea typeface="Nunito"/>
                <a:cs typeface="Nunito"/>
                <a:sym typeface="Nunito"/>
              </a:rPr>
              <a:t>{update filter}, {update action}</a:t>
            </a:r>
            <a:r>
              <a:rPr b="1" lang="en">
                <a:latin typeface="Nunito"/>
                <a:ea typeface="Nunito"/>
                <a:cs typeface="Nunito"/>
                <a:sym typeface="Nunito"/>
              </a:rPr>
              <a:t>)</a:t>
            </a:r>
            <a:r>
              <a:rPr lang="en">
                <a:latin typeface="Nunito"/>
                <a:ea typeface="Nunito"/>
                <a:cs typeface="Nunito"/>
                <a:sym typeface="Nunito"/>
              </a:rPr>
              <a:t>: </a:t>
            </a:r>
            <a:r>
              <a:rPr lang="en">
                <a:solidFill>
                  <a:schemeClr val="dk1"/>
                </a:solidFill>
                <a:latin typeface="Nunito"/>
                <a:ea typeface="Nunito"/>
                <a:cs typeface="Nunito"/>
                <a:sym typeface="Nunito"/>
              </a:rPr>
              <a:t>Actualizar </a:t>
            </a:r>
            <a:r>
              <a:rPr lang="en">
                <a:solidFill>
                  <a:schemeClr val="dk1"/>
                </a:solidFill>
                <a:highlight>
                  <a:srgbClr val="D9D2E9"/>
                </a:highlight>
                <a:latin typeface="Nunito"/>
                <a:ea typeface="Nunito"/>
                <a:cs typeface="Nunito"/>
                <a:sym typeface="Nunito"/>
              </a:rPr>
              <a:t>todos los documentos</a:t>
            </a:r>
            <a:r>
              <a:rPr lang="en">
                <a:solidFill>
                  <a:schemeClr val="dk1"/>
                </a:solidFill>
                <a:latin typeface="Nunito"/>
                <a:ea typeface="Nunito"/>
                <a:cs typeface="Nunito"/>
                <a:sym typeface="Nunito"/>
              </a:rPr>
              <a:t> que encuentre en la colección que coincidan con el criterio de búsqueda.</a:t>
            </a:r>
            <a:endParaRPr>
              <a:latin typeface="Nunito"/>
              <a:ea typeface="Nunito"/>
              <a:cs typeface="Nunito"/>
              <a:sym typeface="Nunito"/>
            </a:endParaRPr>
          </a:p>
        </p:txBody>
      </p:sp>
      <p:pic>
        <p:nvPicPr>
          <p:cNvPr id="371" name="Google Shape;371;p62"/>
          <p:cNvPicPr preferRelativeResize="0"/>
          <p:nvPr/>
        </p:nvPicPr>
        <p:blipFill>
          <a:blip r:embed="rId3">
            <a:alphaModFix/>
          </a:blip>
          <a:stretch>
            <a:fillRect/>
          </a:stretch>
        </p:blipFill>
        <p:spPr>
          <a:xfrm>
            <a:off x="1543200" y="2601475"/>
            <a:ext cx="6096000" cy="1238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nvSpPr>
        <p:spPr>
          <a:xfrm>
            <a:off x="502950" y="246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Delete</a:t>
            </a:r>
            <a:endParaRPr sz="3000"/>
          </a:p>
        </p:txBody>
      </p:sp>
      <p:sp>
        <p:nvSpPr>
          <p:cNvPr id="377" name="Google Shape;377;p63"/>
          <p:cNvSpPr txBox="1"/>
          <p:nvPr/>
        </p:nvSpPr>
        <p:spPr>
          <a:xfrm>
            <a:off x="692400" y="1013875"/>
            <a:ext cx="7797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Mongo cuenta con dos métodos para actualizar documentos: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b="1" lang="en">
                <a:latin typeface="Nunito"/>
                <a:ea typeface="Nunito"/>
                <a:cs typeface="Nunito"/>
                <a:sym typeface="Nunito"/>
              </a:rPr>
              <a:t>db.collection.delete({delete filter}, {</a:t>
            </a:r>
            <a:r>
              <a:rPr b="1" lang="en">
                <a:solidFill>
                  <a:schemeClr val="dk1"/>
                </a:solidFill>
                <a:latin typeface="Nunito"/>
                <a:ea typeface="Nunito"/>
                <a:cs typeface="Nunito"/>
                <a:sym typeface="Nunito"/>
              </a:rPr>
              <a:t>delete</a:t>
            </a:r>
            <a:r>
              <a:rPr b="1" lang="en">
                <a:latin typeface="Nunito"/>
                <a:ea typeface="Nunito"/>
                <a:cs typeface="Nunito"/>
                <a:sym typeface="Nunito"/>
              </a:rPr>
              <a:t> action})</a:t>
            </a:r>
            <a:r>
              <a:rPr lang="en">
                <a:latin typeface="Nunito"/>
                <a:ea typeface="Nunito"/>
                <a:cs typeface="Nunito"/>
                <a:sym typeface="Nunito"/>
              </a:rPr>
              <a:t>: Borra </a:t>
            </a:r>
            <a:r>
              <a:rPr lang="en">
                <a:highlight>
                  <a:srgbClr val="D9D2E9"/>
                </a:highlight>
                <a:latin typeface="Nunito"/>
                <a:ea typeface="Nunito"/>
                <a:cs typeface="Nunito"/>
                <a:sym typeface="Nunito"/>
              </a:rPr>
              <a:t>el primer documento</a:t>
            </a:r>
            <a:r>
              <a:rPr lang="en">
                <a:latin typeface="Nunito"/>
                <a:ea typeface="Nunito"/>
                <a:cs typeface="Nunito"/>
                <a:sym typeface="Nunito"/>
              </a:rPr>
              <a:t> que encuentre en la colección que coincida con el criterio de búsqueda</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b="1" lang="en">
                <a:latin typeface="Nunito"/>
                <a:ea typeface="Nunito"/>
                <a:cs typeface="Nunito"/>
                <a:sym typeface="Nunito"/>
              </a:rPr>
              <a:t>db.collection.deleteMany(</a:t>
            </a:r>
            <a:r>
              <a:rPr b="1" lang="en">
                <a:solidFill>
                  <a:schemeClr val="dk1"/>
                </a:solidFill>
                <a:latin typeface="Nunito"/>
                <a:ea typeface="Nunito"/>
                <a:cs typeface="Nunito"/>
                <a:sym typeface="Nunito"/>
              </a:rPr>
              <a:t>{delete filter}, {delete action}</a:t>
            </a:r>
            <a:r>
              <a:rPr b="1" lang="en">
                <a:latin typeface="Nunito"/>
                <a:ea typeface="Nunito"/>
                <a:cs typeface="Nunito"/>
                <a:sym typeface="Nunito"/>
              </a:rPr>
              <a:t>)</a:t>
            </a:r>
            <a:r>
              <a:rPr lang="en">
                <a:latin typeface="Nunito"/>
                <a:ea typeface="Nunito"/>
                <a:cs typeface="Nunito"/>
                <a:sym typeface="Nunito"/>
              </a:rPr>
              <a:t>: </a:t>
            </a:r>
            <a:r>
              <a:rPr lang="en">
                <a:solidFill>
                  <a:schemeClr val="dk1"/>
                </a:solidFill>
                <a:latin typeface="Nunito"/>
                <a:ea typeface="Nunito"/>
                <a:cs typeface="Nunito"/>
                <a:sym typeface="Nunito"/>
              </a:rPr>
              <a:t>Borra </a:t>
            </a:r>
            <a:r>
              <a:rPr lang="en">
                <a:solidFill>
                  <a:schemeClr val="dk1"/>
                </a:solidFill>
                <a:highlight>
                  <a:srgbClr val="D9D2E9"/>
                </a:highlight>
                <a:latin typeface="Nunito"/>
                <a:ea typeface="Nunito"/>
                <a:cs typeface="Nunito"/>
                <a:sym typeface="Nunito"/>
              </a:rPr>
              <a:t>todos los documentos</a:t>
            </a:r>
            <a:r>
              <a:rPr lang="en">
                <a:solidFill>
                  <a:schemeClr val="dk1"/>
                </a:solidFill>
                <a:latin typeface="Nunito"/>
                <a:ea typeface="Nunito"/>
                <a:cs typeface="Nunito"/>
                <a:sym typeface="Nunito"/>
              </a:rPr>
              <a:t> que encuentre en la colección que coincidan con el criterio de búsqueda.</a:t>
            </a:r>
            <a:endParaRPr>
              <a:latin typeface="Nunito"/>
              <a:ea typeface="Nunito"/>
              <a:cs typeface="Nunito"/>
              <a:sym typeface="Nunito"/>
            </a:endParaRPr>
          </a:p>
        </p:txBody>
      </p:sp>
      <p:pic>
        <p:nvPicPr>
          <p:cNvPr id="378" name="Google Shape;378;p63"/>
          <p:cNvPicPr preferRelativeResize="0"/>
          <p:nvPr/>
        </p:nvPicPr>
        <p:blipFill>
          <a:blip r:embed="rId3">
            <a:alphaModFix/>
          </a:blip>
          <a:stretch>
            <a:fillRect/>
          </a:stretch>
        </p:blipFill>
        <p:spPr>
          <a:xfrm>
            <a:off x="1543200" y="2626200"/>
            <a:ext cx="6096000" cy="952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nvSpPr>
        <p:spPr>
          <a:xfrm>
            <a:off x="1500000" y="2218800"/>
            <a:ext cx="6144000" cy="7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BREAK;</a:t>
            </a:r>
            <a:endParaRPr b="1" sz="3600">
              <a:solidFill>
                <a:srgbClr val="441848"/>
              </a:solidFill>
              <a:latin typeface="Montserrat"/>
              <a:ea typeface="Montserrat"/>
              <a:cs typeface="Montserrat"/>
              <a:sym typeface="Montserrat"/>
            </a:endParaRPr>
          </a:p>
        </p:txBody>
      </p:sp>
      <p:pic>
        <p:nvPicPr>
          <p:cNvPr id="384" name="Google Shape;384;p6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85" name="Google Shape;385;p6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5"/>
          <p:cNvSpPr txBox="1"/>
          <p:nvPr/>
        </p:nvSpPr>
        <p:spPr>
          <a:xfrm>
            <a:off x="502950" y="1361125"/>
            <a:ext cx="8138100" cy="53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chemeClr val="dk1"/>
                </a:solidFill>
              </a:rPr>
              <a:t>El tutorial va desde hacerse una cuenta hasta cargar datos en sus BD por primera vez, así como realizar una conexión. Está bastante fácil y no les tomará más de 40 minutos completarlo.</a:t>
            </a:r>
            <a:endParaRPr sz="1150">
              <a:solidFill>
                <a:srgbClr val="D1D2D3"/>
              </a:solidFill>
            </a:endParaRPr>
          </a:p>
        </p:txBody>
      </p:sp>
      <p:sp>
        <p:nvSpPr>
          <p:cNvPr id="391" name="Google Shape;391;p65"/>
          <p:cNvSpPr txBox="1"/>
          <p:nvPr/>
        </p:nvSpPr>
        <p:spPr>
          <a:xfrm>
            <a:off x="502950" y="246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Tutorial: Creando un cluster en Mongo Atlas</a:t>
            </a:r>
            <a:endParaRPr sz="3000"/>
          </a:p>
        </p:txBody>
      </p:sp>
      <p:pic>
        <p:nvPicPr>
          <p:cNvPr id="392" name="Google Shape;392;p65"/>
          <p:cNvPicPr preferRelativeResize="0"/>
          <p:nvPr/>
        </p:nvPicPr>
        <p:blipFill>
          <a:blip r:embed="rId3">
            <a:alphaModFix/>
          </a:blip>
          <a:stretch>
            <a:fillRect/>
          </a:stretch>
        </p:blipFill>
        <p:spPr>
          <a:xfrm>
            <a:off x="5314150" y="1893325"/>
            <a:ext cx="2381699" cy="2528626"/>
          </a:xfrm>
          <a:prstGeom prst="rect">
            <a:avLst/>
          </a:prstGeom>
          <a:noFill/>
          <a:ln>
            <a:noFill/>
          </a:ln>
        </p:spPr>
      </p:pic>
      <p:sp>
        <p:nvSpPr>
          <p:cNvPr id="393" name="Google Shape;393;p65"/>
          <p:cNvSpPr txBox="1"/>
          <p:nvPr/>
        </p:nvSpPr>
        <p:spPr>
          <a:xfrm>
            <a:off x="910075" y="2526588"/>
            <a:ext cx="3794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AutoNum type="arabicPeriod"/>
            </a:pPr>
            <a:r>
              <a:rPr lang="en">
                <a:latin typeface="Nunito"/>
                <a:ea typeface="Nunito"/>
                <a:cs typeface="Nunito"/>
                <a:sym typeface="Nunito"/>
              </a:rPr>
              <a:t>Entra a tu cuenta de Campus</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
                <a:latin typeface="Nunito"/>
                <a:ea typeface="Nunito"/>
                <a:cs typeface="Nunito"/>
                <a:sym typeface="Nunito"/>
              </a:rPr>
              <a:t>Accede a la sección “Courses” y consulta “Videos”</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
                <a:latin typeface="Nunito"/>
                <a:ea typeface="Nunito"/>
                <a:cs typeface="Nunito"/>
                <a:sym typeface="Nunito"/>
              </a:rPr>
              <a:t>Ayudándote del paginador en la parte inferior busca la siguiente miniatura</a:t>
            </a:r>
            <a:endParaRPr>
              <a:latin typeface="Nunito"/>
              <a:ea typeface="Nunito"/>
              <a:cs typeface="Nunito"/>
              <a:sym typeface="Nunito"/>
            </a:endParaRPr>
          </a:p>
        </p:txBody>
      </p:sp>
      <p:cxnSp>
        <p:nvCxnSpPr>
          <p:cNvPr id="394" name="Google Shape;394;p65"/>
          <p:cNvCxnSpPr/>
          <p:nvPr/>
        </p:nvCxnSpPr>
        <p:spPr>
          <a:xfrm>
            <a:off x="4379700" y="3583375"/>
            <a:ext cx="812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6"/>
          <p:cNvSpPr txBox="1"/>
          <p:nvPr/>
        </p:nvSpPr>
        <p:spPr>
          <a:xfrm>
            <a:off x="1500000" y="1915950"/>
            <a:ext cx="6144000" cy="13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Challenge</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a:t>
            </a:r>
            <a:r>
              <a:rPr b="1" lang="en" sz="3600" u="sng">
                <a:solidFill>
                  <a:schemeClr val="hlink"/>
                </a:solidFill>
                <a:latin typeface="Montserrat"/>
                <a:ea typeface="Montserrat"/>
                <a:cs typeface="Montserrat"/>
                <a:sym typeface="Montserrat"/>
                <a:hlinkClick r:id="rId3"/>
              </a:rPr>
              <a:t>Aquí</a:t>
            </a:r>
            <a:r>
              <a:rPr b="1" lang="en" sz="3600">
                <a:solidFill>
                  <a:srgbClr val="441848"/>
                </a:solidFill>
                <a:latin typeface="Montserrat"/>
                <a:ea typeface="Montserrat"/>
                <a:cs typeface="Montserrat"/>
                <a:sym typeface="Montserrat"/>
              </a:rPr>
              <a:t>]</a:t>
            </a:r>
            <a:endParaRPr b="1" sz="3600">
              <a:solidFill>
                <a:srgbClr val="441848"/>
              </a:solidFill>
              <a:latin typeface="Montserrat"/>
              <a:ea typeface="Montserrat"/>
              <a:cs typeface="Montserrat"/>
              <a:sym typeface="Montserrat"/>
            </a:endParaRPr>
          </a:p>
        </p:txBody>
      </p:sp>
      <p:pic>
        <p:nvPicPr>
          <p:cNvPr id="400" name="Google Shape;400;p6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01" name="Google Shape;401;p66"/>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7"/>
          <p:cNvSpPr txBox="1"/>
          <p:nvPr/>
        </p:nvSpPr>
        <p:spPr>
          <a:xfrm>
            <a:off x="4015675" y="1649250"/>
            <a:ext cx="4418700" cy="18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Bases de datos no relacionales (NoSQL).</a:t>
            </a:r>
            <a:endParaRPr b="1" sz="3600">
              <a:solidFill>
                <a:srgbClr val="441848"/>
              </a:solidFill>
              <a:latin typeface="Montserrat"/>
              <a:ea typeface="Montserrat"/>
              <a:cs typeface="Montserrat"/>
              <a:sym typeface="Montserrat"/>
            </a:endParaRPr>
          </a:p>
        </p:txBody>
      </p:sp>
      <p:pic>
        <p:nvPicPr>
          <p:cNvPr id="407" name="Google Shape;407;p6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408" name="Google Shape;408;p67"/>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409" name="Google Shape;409;p67"/>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6"/>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51" name="Google Shape;151;p3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52" name="Google Shape;152;p36"/>
          <p:cNvSpPr txBox="1"/>
          <p:nvPr/>
        </p:nvSpPr>
        <p:spPr>
          <a:xfrm>
            <a:off x="502950" y="948450"/>
            <a:ext cx="8220900" cy="324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Empezaremos</a:t>
            </a:r>
            <a:r>
              <a:rPr b="1" lang="en" sz="1800">
                <a:solidFill>
                  <a:schemeClr val="dk1"/>
                </a:solidFill>
                <a:latin typeface="Montserrat"/>
                <a:ea typeface="Montserrat"/>
                <a:cs typeface="Montserrat"/>
                <a:sym typeface="Montserrat"/>
              </a:rPr>
              <a:t> estudiando</a:t>
            </a:r>
            <a:r>
              <a:rPr b="1" lang="en" sz="1800">
                <a:solidFill>
                  <a:srgbClr val="E8E7E3"/>
                </a:solidFill>
              </a:rPr>
              <a:t>🐱‍💻</a:t>
            </a:r>
            <a:r>
              <a:rPr lang="en" sz="1800">
                <a:solidFill>
                  <a:schemeClr val="dk1"/>
                </a:solidFill>
                <a:latin typeface="Montserrat"/>
                <a:ea typeface="Montserrat"/>
                <a:cs typeface="Montserrat"/>
                <a:sym typeface="Montserrat"/>
              </a:rPr>
              <a:t> la presentación de </a:t>
            </a:r>
            <a:r>
              <a:rPr b="1" lang="en" sz="1800">
                <a:solidFill>
                  <a:schemeClr val="dk1"/>
                </a:solidFill>
                <a:latin typeface="Montserrat"/>
                <a:ea typeface="Montserrat"/>
                <a:cs typeface="Montserrat"/>
                <a:sym typeface="Montserrat"/>
              </a:rPr>
              <a:t>Bases de datos no relacionales (NoSQL)</a:t>
            </a:r>
            <a:r>
              <a:rPr b="1" lang="en" sz="1800">
                <a:solidFill>
                  <a:srgbClr val="E8E7E3"/>
                </a:solidFill>
              </a:rPr>
              <a:t>🤖</a:t>
            </a:r>
            <a:r>
              <a:rPr lang="en" sz="1800">
                <a:solidFill>
                  <a:srgbClr val="E8E7E3"/>
                </a:solidFill>
              </a:rPr>
              <a:t>💜 </a:t>
            </a:r>
            <a:r>
              <a:rPr lang="en" sz="1800">
                <a:solidFill>
                  <a:schemeClr val="dk1"/>
                </a:solidFill>
                <a:latin typeface="Montserrat"/>
                <a:ea typeface="Montserrat"/>
                <a:cs typeface="Montserrat"/>
                <a:sym typeface="Montserrat"/>
              </a:rPr>
              <a:t> donde aprenderemos los principios y operaciones básicas con bases de datos orientadas a documentos, en concreto utilizando </a:t>
            </a:r>
            <a:r>
              <a:rPr b="1" lang="en" sz="1800">
                <a:solidFill>
                  <a:schemeClr val="dk1"/>
                </a:solidFill>
                <a:latin typeface="Montserrat"/>
                <a:ea typeface="Montserrat"/>
                <a:cs typeface="Montserrat"/>
                <a:sym typeface="Montserrat"/>
              </a:rPr>
              <a:t>MongoDB</a:t>
            </a:r>
            <a:r>
              <a:rPr b="1" lang="en" sz="1800">
                <a:solidFill>
                  <a:srgbClr val="E8E7E3"/>
                </a:solidFill>
              </a:rPr>
              <a:t>📊💜</a:t>
            </a:r>
            <a:r>
              <a:rPr lang="en"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Después, iremos paso a paso con el </a:t>
            </a:r>
            <a:r>
              <a:rPr b="1" lang="en" sz="1800">
                <a:solidFill>
                  <a:schemeClr val="dk1"/>
                </a:solidFill>
                <a:latin typeface="Montserrat"/>
                <a:ea typeface="Montserrat"/>
                <a:cs typeface="Montserrat"/>
                <a:sym typeface="Montserrat"/>
              </a:rPr>
              <a:t>notebook</a:t>
            </a:r>
            <a:r>
              <a:rPr lang="en" sz="1800">
                <a:solidFill>
                  <a:srgbClr val="E8E7E3"/>
                </a:solidFill>
              </a:rPr>
              <a:t>🐱‍💻</a:t>
            </a:r>
            <a:r>
              <a:rPr lang="en" sz="1800">
                <a:solidFill>
                  <a:schemeClr val="dk1"/>
                </a:solidFill>
                <a:latin typeface="Montserrat"/>
                <a:ea typeface="Montserrat"/>
                <a:cs typeface="Montserrat"/>
                <a:sym typeface="Montserrat"/>
              </a:rPr>
              <a:t>  que hemos preparado para ustedes. Aprenderemos a realizar las operaciones </a:t>
            </a:r>
            <a:r>
              <a:rPr b="1" lang="en" sz="1800">
                <a:solidFill>
                  <a:schemeClr val="dk1"/>
                </a:solidFill>
                <a:latin typeface="Montserrat"/>
                <a:ea typeface="Montserrat"/>
                <a:cs typeface="Montserrat"/>
                <a:sym typeface="Montserrat"/>
              </a:rPr>
              <a:t>CRUD con MongoDB</a:t>
            </a:r>
            <a:r>
              <a:rPr b="1" lang="en" sz="1800">
                <a:solidFill>
                  <a:srgbClr val="E8E7E3"/>
                </a:solidFill>
              </a:rPr>
              <a:t>📊💜 </a:t>
            </a:r>
            <a:r>
              <a:rPr b="1" lang="en" sz="1800">
                <a:solidFill>
                  <a:schemeClr val="dk1"/>
                </a:solidFill>
                <a:latin typeface="Montserrat"/>
                <a:ea typeface="Montserrat"/>
                <a:cs typeface="Montserrat"/>
                <a:sym typeface="Montserrat"/>
              </a:rPr>
              <a:t>, </a:t>
            </a:r>
            <a:r>
              <a:rPr lang="en" sz="1800">
                <a:solidFill>
                  <a:schemeClr val="dk1"/>
                </a:solidFill>
                <a:latin typeface="Montserrat"/>
                <a:ea typeface="Montserrat"/>
                <a:cs typeface="Montserrat"/>
                <a:sym typeface="Montserrat"/>
              </a:rPr>
              <a:t>para fortalecer nuestras habilidades de </a:t>
            </a:r>
            <a:r>
              <a:rPr b="1" lang="en" sz="1800">
                <a:solidFill>
                  <a:schemeClr val="dk1"/>
                </a:solidFill>
                <a:latin typeface="Montserrat"/>
                <a:ea typeface="Montserrat"/>
                <a:cs typeface="Montserrat"/>
                <a:sym typeface="Montserrat"/>
              </a:rPr>
              <a:t>recolección</a:t>
            </a:r>
            <a:r>
              <a:rPr lang="en" sz="1800">
                <a:solidFill>
                  <a:schemeClr val="dk1"/>
                </a:solidFill>
                <a:latin typeface="Montserrat"/>
                <a:ea typeface="Montserrat"/>
                <a:cs typeface="Montserrat"/>
                <a:sym typeface="Montserrat"/>
              </a:rPr>
              <a:t> y </a:t>
            </a:r>
            <a:r>
              <a:rPr b="1" lang="en" sz="1800">
                <a:solidFill>
                  <a:schemeClr val="dk1"/>
                </a:solidFill>
                <a:latin typeface="Montserrat"/>
                <a:ea typeface="Montserrat"/>
                <a:cs typeface="Montserrat"/>
                <a:sym typeface="Montserrat"/>
              </a:rPr>
              <a:t>gestión de datos</a:t>
            </a:r>
            <a:r>
              <a:rPr b="1" lang="en" sz="1800">
                <a:solidFill>
                  <a:srgbClr val="E8E7E3"/>
                </a:solidFill>
              </a:rPr>
              <a:t>🤖💜</a:t>
            </a:r>
            <a:r>
              <a:rPr b="1" lang="en" sz="1800">
                <a:solidFill>
                  <a:schemeClr val="dk1"/>
                </a:solidFill>
                <a:latin typeface="Montserrat"/>
                <a:ea typeface="Montserrat"/>
                <a:cs typeface="Montserrat"/>
                <a:sym typeface="Montserrat"/>
              </a:rPr>
              <a:t>.</a:t>
            </a:r>
            <a:endParaRPr b="1"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9250" lvl="0" marL="457200" rtl="0" algn="l">
              <a:spcBef>
                <a:spcPts val="0"/>
              </a:spcBef>
              <a:spcAft>
                <a:spcPts val="0"/>
              </a:spcAft>
              <a:buClr>
                <a:schemeClr val="dk1"/>
              </a:buClr>
              <a:buSzPts val="1900"/>
              <a:buFont typeface="Montserrat"/>
              <a:buChar char="●"/>
            </a:pPr>
            <a:r>
              <a:rPr lang="en" sz="1900">
                <a:solidFill>
                  <a:schemeClr val="dk1"/>
                </a:solidFill>
                <a:latin typeface="Montserrat"/>
                <a:ea typeface="Montserrat"/>
                <a:cs typeface="Montserrat"/>
                <a:sym typeface="Montserrat"/>
              </a:rPr>
              <a:t>Por último, daremos un breve espacio para </a:t>
            </a:r>
            <a:r>
              <a:rPr b="1" lang="en" sz="1900">
                <a:solidFill>
                  <a:schemeClr val="dk1"/>
                </a:solidFill>
                <a:latin typeface="Montserrat"/>
                <a:ea typeface="Montserrat"/>
                <a:cs typeface="Montserrat"/>
                <a:sym typeface="Montserrat"/>
              </a:rPr>
              <a:t>preguntas</a:t>
            </a:r>
            <a:r>
              <a:rPr lang="en" sz="1900">
                <a:solidFill>
                  <a:schemeClr val="dk1"/>
                </a:solidFill>
                <a:latin typeface="Montserrat"/>
                <a:ea typeface="Montserrat"/>
                <a:cs typeface="Montserrat"/>
                <a:sym typeface="Montserrat"/>
              </a:rPr>
              <a:t> y </a:t>
            </a:r>
            <a:r>
              <a:rPr b="1" lang="en" sz="1900">
                <a:solidFill>
                  <a:schemeClr val="dk1"/>
                </a:solidFill>
                <a:latin typeface="Montserrat"/>
                <a:ea typeface="Montserrat"/>
                <a:cs typeface="Montserrat"/>
                <a:sym typeface="Montserrat"/>
              </a:rPr>
              <a:t>conclusiones</a:t>
            </a:r>
            <a:r>
              <a:rPr lang="en" sz="1800">
                <a:solidFill>
                  <a:srgbClr val="E8E7E3"/>
                </a:solidFill>
              </a:rPr>
              <a:t>🐱‍💻</a:t>
            </a:r>
            <a:r>
              <a:rPr lang="en" sz="1900">
                <a:solidFill>
                  <a:schemeClr val="dk1"/>
                </a:solidFill>
                <a:latin typeface="Montserrat"/>
                <a:ea typeface="Montserrat"/>
                <a:cs typeface="Montserrat"/>
                <a:sym typeface="Montserrat"/>
              </a:rPr>
              <a:t>, así como la explicación del challenge que se llevarán de </a:t>
            </a:r>
            <a:r>
              <a:rPr b="1" lang="en" sz="1900">
                <a:solidFill>
                  <a:schemeClr val="dk1"/>
                </a:solidFill>
                <a:latin typeface="Montserrat"/>
                <a:ea typeface="Montserrat"/>
                <a:cs typeface="Montserrat"/>
                <a:sym typeface="Montserrat"/>
              </a:rPr>
              <a:t>tarea</a:t>
            </a:r>
            <a:r>
              <a:rPr lang="en" sz="1900">
                <a:solidFill>
                  <a:schemeClr val="dk1"/>
                </a:solidFill>
                <a:latin typeface="Montserrat"/>
                <a:ea typeface="Montserrat"/>
                <a:cs typeface="Montserrat"/>
                <a:sym typeface="Montserrat"/>
              </a:rPr>
              <a:t>.</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7"/>
          <p:cNvSpPr txBox="1"/>
          <p:nvPr/>
        </p:nvSpPr>
        <p:spPr>
          <a:xfrm>
            <a:off x="377250" y="973200"/>
            <a:ext cx="8389500" cy="3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1F1F1F"/>
                </a:solidFill>
                <a:highlight>
                  <a:srgbClr val="FFFFFF"/>
                </a:highlight>
                <a:latin typeface="Montserrat"/>
                <a:ea typeface="Montserrat"/>
                <a:cs typeface="Montserrat"/>
                <a:sym typeface="Montserrat"/>
              </a:rPr>
              <a:t>6:30 - 6:35</a:t>
            </a:r>
            <a:r>
              <a:rPr b="1" lang="en" sz="2100">
                <a:solidFill>
                  <a:srgbClr val="1F1F1F"/>
                </a:solidFill>
                <a:highlight>
                  <a:srgbClr val="FFFFFF"/>
                </a:highlight>
                <a:latin typeface="Montserrat"/>
                <a:ea typeface="Montserrat"/>
                <a:cs typeface="Montserrat"/>
                <a:sym typeface="Montserrat"/>
              </a:rPr>
              <a:t> </a:t>
            </a:r>
            <a:r>
              <a:rPr lang="en" sz="2100">
                <a:solidFill>
                  <a:srgbClr val="1F1F1F"/>
                </a:solidFill>
                <a:highlight>
                  <a:srgbClr val="FFFFFF"/>
                </a:highlight>
                <a:latin typeface="Montserrat"/>
                <a:ea typeface="Montserrat"/>
                <a:cs typeface="Montserrat"/>
                <a:sym typeface="Montserrat"/>
              </a:rPr>
              <a:t>PM</a:t>
            </a:r>
            <a:r>
              <a:rPr b="1" lang="en" sz="2100">
                <a:solidFill>
                  <a:srgbClr val="1F1F1F"/>
                </a:solidFill>
                <a:highlight>
                  <a:srgbClr val="FFFFFF"/>
                </a:highlight>
                <a:latin typeface="Montserrat"/>
                <a:ea typeface="Montserrat"/>
                <a:cs typeface="Montserrat"/>
                <a:sym typeface="Montserrat"/>
              </a:rPr>
              <a:t> Saludos </a:t>
            </a:r>
            <a:r>
              <a:rPr lang="en" sz="2100">
                <a:solidFill>
                  <a:srgbClr val="1F1F1F"/>
                </a:solidFill>
                <a:highlight>
                  <a:srgbClr val="FFFFFF"/>
                </a:highlight>
                <a:latin typeface="Montserrat"/>
                <a:ea typeface="Montserrat"/>
                <a:cs typeface="Montserrat"/>
                <a:sym typeface="Montserrat"/>
              </a:rPr>
              <a:t>y</a:t>
            </a:r>
            <a:r>
              <a:rPr b="1" lang="en" sz="2100">
                <a:solidFill>
                  <a:srgbClr val="1F1F1F"/>
                </a:solidFill>
                <a:highlight>
                  <a:srgbClr val="FFFFFF"/>
                </a:highlight>
                <a:latin typeface="Montserrat"/>
                <a:ea typeface="Montserrat"/>
                <a:cs typeface="Montserrat"/>
                <a:sym typeface="Montserrat"/>
              </a:rPr>
              <a:t> anuncios.</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2100">
                <a:solidFill>
                  <a:srgbClr val="1F1F1F"/>
                </a:solidFill>
                <a:highlight>
                  <a:schemeClr val="lt1"/>
                </a:highlight>
                <a:latin typeface="Montserrat"/>
                <a:ea typeface="Montserrat"/>
                <a:cs typeface="Montserrat"/>
                <a:sym typeface="Montserrat"/>
              </a:rPr>
              <a:t>6:35 - 6:40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a:t>
            </a:r>
            <a:r>
              <a:rPr b="1" lang="en" sz="2100">
                <a:solidFill>
                  <a:srgbClr val="1F1F1F"/>
                </a:solidFill>
                <a:highlight>
                  <a:schemeClr val="lt1"/>
                </a:highlight>
                <a:latin typeface="Montserrat"/>
                <a:ea typeface="Montserrat"/>
                <a:cs typeface="Montserrat"/>
                <a:sym typeface="Montserrat"/>
              </a:rPr>
              <a:t>Objetivos </a:t>
            </a:r>
            <a:r>
              <a:rPr lang="en" sz="2100">
                <a:solidFill>
                  <a:srgbClr val="1F1F1F"/>
                </a:solidFill>
                <a:highlight>
                  <a:schemeClr val="lt1"/>
                </a:highlight>
                <a:latin typeface="Montserrat"/>
                <a:ea typeface="Montserrat"/>
                <a:cs typeface="Montserrat"/>
                <a:sym typeface="Montserrat"/>
              </a:rPr>
              <a:t>de</a:t>
            </a:r>
            <a:r>
              <a:rPr b="1" lang="en" sz="2100">
                <a:solidFill>
                  <a:srgbClr val="1F1F1F"/>
                </a:solidFill>
                <a:highlight>
                  <a:schemeClr val="lt1"/>
                </a:highlight>
                <a:latin typeface="Montserrat"/>
                <a:ea typeface="Montserrat"/>
                <a:cs typeface="Montserrat"/>
                <a:sym typeface="Montserrat"/>
              </a:rPr>
              <a:t> aprendizaje.</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6:40 - 7:00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a:t>
            </a:r>
            <a:r>
              <a:rPr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Presentación: </a:t>
            </a:r>
            <a:r>
              <a:rPr b="1" lang="en" sz="2100">
                <a:solidFill>
                  <a:srgbClr val="1F1F1F"/>
                </a:solidFill>
                <a:highlight>
                  <a:schemeClr val="lt1"/>
                </a:highlight>
                <a:latin typeface="Montserrat"/>
                <a:ea typeface="Montserrat"/>
                <a:cs typeface="Montserrat"/>
                <a:sym typeface="Montserrat"/>
              </a:rPr>
              <a:t>Bases de datos no relacionales (NoSQL).</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7:00 - 8:00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Presentación + Crowd coding: </a:t>
            </a:r>
            <a:r>
              <a:rPr b="1" lang="en" sz="2100">
                <a:solidFill>
                  <a:srgbClr val="1F1F1F"/>
                </a:solidFill>
                <a:highlight>
                  <a:schemeClr val="lt1"/>
                </a:highlight>
                <a:latin typeface="Montserrat"/>
                <a:ea typeface="Montserrat"/>
                <a:cs typeface="Montserrat"/>
                <a:sym typeface="Montserrat"/>
              </a:rPr>
              <a:t>CRUD con MongoDB</a:t>
            </a:r>
            <a:r>
              <a:rPr lang="en" sz="2100">
                <a:solidFill>
                  <a:srgbClr val="1F1F1F"/>
                </a:solidFill>
                <a:highlight>
                  <a:schemeClr val="lt1"/>
                </a:highlight>
                <a:latin typeface="Montserrat"/>
                <a:ea typeface="Montserrat"/>
                <a:cs typeface="Montserrat"/>
                <a:sym typeface="Montserrat"/>
              </a:rPr>
              <a:t>.</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8:00 - 8:15  PM BREAK.</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a:t>
            </a:r>
            <a:r>
              <a:rPr lang="en" sz="2100">
                <a:solidFill>
                  <a:srgbClr val="1F1F1F"/>
                </a:solidFill>
                <a:highlight>
                  <a:schemeClr val="lt1"/>
                </a:highlight>
                <a:latin typeface="Montserrat"/>
                <a:ea typeface="Montserrat"/>
                <a:cs typeface="Montserrat"/>
                <a:sym typeface="Montserrat"/>
              </a:rPr>
              <a:t>:15 - 9:20 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Challenge: </a:t>
            </a:r>
            <a:r>
              <a:rPr b="1" lang="en" sz="2100">
                <a:solidFill>
                  <a:srgbClr val="1F1F1F"/>
                </a:solidFill>
                <a:highlight>
                  <a:schemeClr val="lt1"/>
                </a:highlight>
                <a:latin typeface="Montserrat"/>
                <a:ea typeface="Montserrat"/>
                <a:cs typeface="Montserrat"/>
                <a:sym typeface="Montserrat"/>
              </a:rPr>
              <a:t>CRUD con MongoDB.</a:t>
            </a:r>
            <a:endParaRPr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9:20 - 9:30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a:t>
            </a:r>
            <a:r>
              <a:rPr b="1" lang="en" sz="2100">
                <a:solidFill>
                  <a:srgbClr val="1F1F1F"/>
                </a:solidFill>
                <a:highlight>
                  <a:schemeClr val="lt1"/>
                </a:highlight>
                <a:latin typeface="Montserrat"/>
                <a:ea typeface="Montserrat"/>
                <a:cs typeface="Montserrat"/>
                <a:sym typeface="Montserrat"/>
              </a:rPr>
              <a:t> Dudas</a:t>
            </a:r>
            <a:r>
              <a:rPr lang="en" sz="2100">
                <a:solidFill>
                  <a:srgbClr val="1F1F1F"/>
                </a:solidFill>
                <a:highlight>
                  <a:schemeClr val="lt1"/>
                </a:highlight>
                <a:latin typeface="Montserrat"/>
                <a:ea typeface="Montserrat"/>
                <a:cs typeface="Montserrat"/>
                <a:sym typeface="Montserrat"/>
              </a:rPr>
              <a:t> y </a:t>
            </a:r>
            <a:r>
              <a:rPr b="1" lang="en" sz="2100">
                <a:solidFill>
                  <a:srgbClr val="1F1F1F"/>
                </a:solidFill>
                <a:highlight>
                  <a:schemeClr val="lt1"/>
                </a:highlight>
                <a:latin typeface="Montserrat"/>
                <a:ea typeface="Montserrat"/>
                <a:cs typeface="Montserrat"/>
                <a:sym typeface="Montserrat"/>
              </a:rPr>
              <a:t>Conclusiones.</a:t>
            </a:r>
            <a:endParaRPr b="1" sz="2100">
              <a:solidFill>
                <a:srgbClr val="1F1F1F"/>
              </a:solidFill>
              <a:highlight>
                <a:schemeClr val="lt1"/>
              </a:highlight>
              <a:latin typeface="Montserrat"/>
              <a:ea typeface="Montserrat"/>
              <a:cs typeface="Montserrat"/>
              <a:sym typeface="Montserrat"/>
            </a:endParaRPr>
          </a:p>
        </p:txBody>
      </p:sp>
      <p:sp>
        <p:nvSpPr>
          <p:cNvPr id="158" name="Google Shape;158;p37"/>
          <p:cNvSpPr txBox="1"/>
          <p:nvPr/>
        </p:nvSpPr>
        <p:spPr>
          <a:xfrm>
            <a:off x="46640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59" name="Google Shape;159;p3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0" name="Google Shape;160;p37"/>
          <p:cNvPicPr preferRelativeResize="0"/>
          <p:nvPr/>
        </p:nvPicPr>
        <p:blipFill>
          <a:blip r:embed="rId4">
            <a:alphaModFix/>
          </a:blip>
          <a:stretch>
            <a:fillRect/>
          </a:stretch>
        </p:blipFill>
        <p:spPr>
          <a:xfrm>
            <a:off x="6756075" y="3339625"/>
            <a:ext cx="1352075" cy="135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8"/>
          <p:cNvSpPr txBox="1"/>
          <p:nvPr/>
        </p:nvSpPr>
        <p:spPr>
          <a:xfrm>
            <a:off x="1500000" y="1602750"/>
            <a:ext cx="6144000" cy="19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Presentación: Bases de datos no relacionales (NoSQL).</a:t>
            </a:r>
            <a:endParaRPr b="1" sz="3600">
              <a:solidFill>
                <a:srgbClr val="441848"/>
              </a:solidFill>
              <a:latin typeface="Montserrat"/>
              <a:ea typeface="Montserrat"/>
              <a:cs typeface="Montserrat"/>
              <a:sym typeface="Montserrat"/>
            </a:endParaRPr>
          </a:p>
        </p:txBody>
      </p:sp>
      <p:pic>
        <p:nvPicPr>
          <p:cNvPr id="166" name="Google Shape;166;p3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7" name="Google Shape;167;p3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9"/>
          <p:cNvPicPr preferRelativeResize="0"/>
          <p:nvPr/>
        </p:nvPicPr>
        <p:blipFill>
          <a:blip r:embed="rId3">
            <a:alphaModFix/>
          </a:blip>
          <a:stretch>
            <a:fillRect/>
          </a:stretch>
        </p:blipFill>
        <p:spPr>
          <a:xfrm>
            <a:off x="0" y="1512060"/>
            <a:ext cx="2650150" cy="3402840"/>
          </a:xfrm>
          <a:prstGeom prst="rect">
            <a:avLst/>
          </a:prstGeom>
          <a:noFill/>
          <a:ln>
            <a:noFill/>
          </a:ln>
        </p:spPr>
      </p:pic>
      <p:sp>
        <p:nvSpPr>
          <p:cNvPr id="173" name="Google Shape;173;p39"/>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74" name="Google Shape;174;p39"/>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175" name="Google Shape;175;p39"/>
          <p:cNvSpPr txBox="1"/>
          <p:nvPr/>
        </p:nvSpPr>
        <p:spPr>
          <a:xfrm>
            <a:off x="2179275" y="1100950"/>
            <a:ext cx="6306600" cy="3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0. Data Engineering Toolbox: ¿En qué etapa estamos?</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1. ¿Qué son las bases de datos orientadas a documentos?</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2. ¿Para qué aprender bases de datos orientadas a documentos?</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3. La cadena de conexión en MongoDB</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4. CRUD (CreateRead)</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chemeClr val="lt1"/>
                </a:highlight>
                <a:latin typeface="Montserrat"/>
                <a:ea typeface="Montserrat"/>
                <a:cs typeface="Montserrat"/>
                <a:sym typeface="Montserrat"/>
              </a:rPr>
              <a:t>5. Aggregations</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chemeClr val="lt1"/>
                </a:highlight>
                <a:latin typeface="Montserrat"/>
                <a:ea typeface="Montserrat"/>
                <a:cs typeface="Montserrat"/>
                <a:sym typeface="Montserrat"/>
              </a:rPr>
              <a:t>6. CRUD (UpdateDelete)</a:t>
            </a:r>
            <a:endParaRPr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b="1" sz="2100">
              <a:solidFill>
                <a:srgbClr val="1F1F1F"/>
              </a:solidFill>
              <a:highlight>
                <a:srgbClr val="FFFFFF"/>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0"/>
          <p:cNvSpPr txBox="1"/>
          <p:nvPr/>
        </p:nvSpPr>
        <p:spPr>
          <a:xfrm>
            <a:off x="4677275" y="1548450"/>
            <a:ext cx="3969300" cy="20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Engineering toolbox:</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2100">
                <a:solidFill>
                  <a:srgbClr val="1F1F1F"/>
                </a:solidFill>
                <a:highlight>
                  <a:schemeClr val="lt1"/>
                </a:highlight>
                <a:latin typeface="Montserrat"/>
                <a:ea typeface="Montserrat"/>
                <a:cs typeface="Montserrat"/>
                <a:sym typeface="Montserrat"/>
              </a:rPr>
              <a:t>¿En qué etapa estamos?</a:t>
            </a:r>
            <a:endParaRPr b="1" sz="3600">
              <a:solidFill>
                <a:srgbClr val="441848"/>
              </a:solidFill>
              <a:latin typeface="Montserrat"/>
              <a:ea typeface="Montserrat"/>
              <a:cs typeface="Montserrat"/>
              <a:sym typeface="Montserrat"/>
            </a:endParaRPr>
          </a:p>
        </p:txBody>
      </p:sp>
      <p:pic>
        <p:nvPicPr>
          <p:cNvPr id="181" name="Google Shape;181;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82" name="Google Shape;182;p4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83" name="Google Shape;183;p40"/>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184" name="Google Shape;184;p40"/>
          <p:cNvPicPr preferRelativeResize="0"/>
          <p:nvPr/>
        </p:nvPicPr>
        <p:blipFill rotWithShape="1">
          <a:blip r:embed="rId6">
            <a:alphaModFix/>
          </a:blip>
          <a:srcRect b="0" l="46678" r="0" t="0"/>
          <a:stretch/>
        </p:blipFill>
        <p:spPr>
          <a:xfrm>
            <a:off x="5125" y="0"/>
            <a:ext cx="4096973"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¿En qué etapa estamos?</a:t>
            </a:r>
            <a:endParaRPr sz="2700"/>
          </a:p>
        </p:txBody>
      </p:sp>
      <p:pic>
        <p:nvPicPr>
          <p:cNvPr id="190" name="Google Shape;190;p4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91" name="Google Shape;191;p41"/>
          <p:cNvSpPr txBox="1"/>
          <p:nvPr/>
        </p:nvSpPr>
        <p:spPr>
          <a:xfrm>
            <a:off x="522550" y="1506725"/>
            <a:ext cx="33855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highlight>
                  <a:srgbClr val="F1C232"/>
                </a:highlight>
                <a:latin typeface="Montserrat"/>
                <a:ea typeface="Montserrat"/>
                <a:cs typeface="Montserrat"/>
                <a:sym typeface="Montserrat"/>
              </a:rPr>
              <a:t>Descubrimiento.</a:t>
            </a:r>
            <a:endParaRPr b="1" sz="2100">
              <a:solidFill>
                <a:srgbClr val="441848"/>
              </a:solidFill>
              <a:highlight>
                <a:srgbClr val="F1C232"/>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highlight>
                  <a:srgbClr val="F1C232"/>
                </a:highlight>
                <a:latin typeface="Montserrat"/>
                <a:ea typeface="Montserrat"/>
                <a:cs typeface="Montserrat"/>
                <a:sym typeface="Montserrat"/>
              </a:rPr>
              <a:t>Estructura.</a:t>
            </a:r>
            <a:endParaRPr b="1" sz="2100">
              <a:solidFill>
                <a:srgbClr val="441848"/>
              </a:solidFill>
              <a:highlight>
                <a:srgbClr val="F1C232"/>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Limpieza.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Enriquecimiento.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Validación.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Publicación.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192" name="Google Shape;192;p41"/>
          <p:cNvPicPr preferRelativeResize="0"/>
          <p:nvPr/>
        </p:nvPicPr>
        <p:blipFill>
          <a:blip r:embed="rId4">
            <a:alphaModFix/>
          </a:blip>
          <a:stretch>
            <a:fillRect/>
          </a:stretch>
        </p:blipFill>
        <p:spPr>
          <a:xfrm>
            <a:off x="3446800" y="1271351"/>
            <a:ext cx="5402051" cy="2600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